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96" r:id="rId3"/>
    <p:sldId id="297" r:id="rId4"/>
    <p:sldId id="298" r:id="rId5"/>
    <p:sldId id="299" r:id="rId6"/>
    <p:sldId id="300" r:id="rId7"/>
    <p:sldId id="269" r:id="rId8"/>
    <p:sldId id="260" r:id="rId9"/>
    <p:sldId id="261" r:id="rId10"/>
    <p:sldId id="262" r:id="rId11"/>
    <p:sldId id="263" r:id="rId12"/>
    <p:sldId id="264" r:id="rId13"/>
    <p:sldId id="265" r:id="rId14"/>
    <p:sldId id="278" r:id="rId15"/>
    <p:sldId id="258" r:id="rId16"/>
    <p:sldId id="284" r:id="rId17"/>
    <p:sldId id="285" r:id="rId18"/>
    <p:sldId id="267" r:id="rId19"/>
    <p:sldId id="301" r:id="rId20"/>
    <p:sldId id="271" r:id="rId21"/>
    <p:sldId id="272" r:id="rId22"/>
    <p:sldId id="302" r:id="rId23"/>
    <p:sldId id="289" r:id="rId24"/>
    <p:sldId id="292" r:id="rId25"/>
    <p:sldId id="273" r:id="rId26"/>
    <p:sldId id="275" r:id="rId27"/>
    <p:sldId id="303" r:id="rId28"/>
    <p:sldId id="304" r:id="rId29"/>
    <p:sldId id="305" r:id="rId30"/>
    <p:sldId id="306" r:id="rId31"/>
    <p:sldId id="307" r:id="rId32"/>
    <p:sldId id="276" r:id="rId33"/>
    <p:sldId id="279" r:id="rId34"/>
    <p:sldId id="308" r:id="rId35"/>
    <p:sldId id="286" r:id="rId36"/>
    <p:sldId id="294"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2" autoAdjust="0"/>
    <p:restoredTop sz="94660" autoAdjust="0"/>
  </p:normalViewPr>
  <p:slideViewPr>
    <p:cSldViewPr snapToGrid="0">
      <p:cViewPr>
        <p:scale>
          <a:sx n="60" d="100"/>
          <a:sy n="60" d="100"/>
        </p:scale>
        <p:origin x="-796" y="-264"/>
      </p:cViewPr>
      <p:guideLst>
        <p:guide orient="horz" pos="2160"/>
        <p:guide pos="3840"/>
      </p:guideLst>
    </p:cSldViewPr>
  </p:slideViewPr>
  <p:outlineViewPr>
    <p:cViewPr>
      <p:scale>
        <a:sx n="33" d="100"/>
        <a:sy n="33" d="100"/>
      </p:scale>
      <p:origin x="0" y="532"/>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3">
        <a:schemeClr val="bg1"/>
      </p:bgRef>
    </p:bg>
    <p:spTree>
      <p:nvGrpSpPr>
        <p:cNvPr id="1" name=""/>
        <p:cNvGrpSpPr/>
        <p:nvPr/>
      </p:nvGrpSpPr>
      <p:grpSpPr>
        <a:xfrm>
          <a:off x="0" y="0"/>
          <a:ext cx="0" cy="0"/>
          <a:chOff x="0" y="0"/>
          <a:chExt cx="0" cy="0"/>
        </a:xfrm>
      </p:grpSpPr>
      <p:sp>
        <p:nvSpPr>
          <p:cNvPr id="12" name="Прямоугольник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Скругленный прямоугольник 12"/>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Подзаголовок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p:txBody>
          <a:bodyPr/>
          <a:lstStyle/>
          <a:p>
            <a:fld id="{96DFF08F-DC6B-4601-B491-B0F83F6DD2DA}" type="datetimeFigureOut">
              <a:rPr lang="en-US" smtClean="0"/>
              <a:pPr/>
              <a:t>12/10/2018</a:t>
            </a:fld>
            <a:endParaRPr lang="en-US" dirty="0"/>
          </a:p>
        </p:txBody>
      </p:sp>
      <p:sp>
        <p:nvSpPr>
          <p:cNvPr id="17" name="Нижний колонтитул 16"/>
          <p:cNvSpPr>
            <a:spLocks noGrp="1"/>
          </p:cNvSpPr>
          <p:nvPr>
            <p:ph type="ftr" sz="quarter" idx="11"/>
          </p:nvPr>
        </p:nvSpPr>
        <p:spPr/>
        <p:txBody>
          <a:bodyPr/>
          <a:lstStyle/>
          <a:p>
            <a:endParaRPr lang="en-US" dirty="0"/>
          </a:p>
        </p:txBody>
      </p:sp>
      <p:sp>
        <p:nvSpPr>
          <p:cNvPr id="29" name="Номер слайда 28"/>
          <p:cNvSpPr>
            <a:spLocks noGrp="1"/>
          </p:cNvSpPr>
          <p:nvPr>
            <p:ph type="sldNum" sz="quarter" idx="12"/>
          </p:nvPr>
        </p:nvSpPr>
        <p:spPr/>
        <p:txBody>
          <a:bodyPr lIns="0" tIns="0" rIns="0" bIns="0">
            <a:noAutofit/>
          </a:bodyPr>
          <a:lstStyle>
            <a:lvl1pPr>
              <a:defRPr sz="1400">
                <a:solidFill>
                  <a:srgbClr val="FFFFFF"/>
                </a:solidFill>
              </a:defRPr>
            </a:lvl1pPr>
          </a:lstStyle>
          <a:p>
            <a:fld id="{4FAB73BC-B049-4115-A692-8D63A059BFB8}" type="slidenum">
              <a:rPr lang="en-US" smtClean="0"/>
              <a:pPr/>
              <a:t>‹#›</a:t>
            </a:fld>
            <a:endParaRPr lang="en-US" dirty="0"/>
          </a:p>
        </p:txBody>
      </p:sp>
      <p:sp>
        <p:nvSpPr>
          <p:cNvPr id="7" name="Прямоугольник 6"/>
          <p:cNvSpPr/>
          <p:nvPr/>
        </p:nvSpPr>
        <p:spPr>
          <a:xfrm>
            <a:off x="83909" y="1449304"/>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83909"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a:xfrm>
            <a:off x="83909"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96DFF08F-DC6B-4601-B491-B0F83F6DD2DA}" type="datetimeFigureOut">
              <a:rPr lang="en-US" smtClean="0"/>
              <a:pPr/>
              <a:t>12/10/2018</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2"/>
            <a:ext cx="268224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219200" y="274641"/>
            <a:ext cx="7416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96DFF08F-DC6B-4601-B491-B0F83F6DD2DA}" type="datetimeFigureOut">
              <a:rPr lang="en-US" smtClean="0"/>
              <a:pPr/>
              <a:t>12/10/2018</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fld id="{96DFF08F-DC6B-4601-B491-B0F83F6DD2DA}" type="datetimeFigureOut">
              <a:rPr lang="en-US" smtClean="0"/>
              <a:pPr/>
              <a:t>12/10/2018</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4FAB73BC-B049-4115-A692-8D63A059BFB8}" type="slidenum">
              <a:rPr lang="en-US" smtClean="0"/>
              <a:pPr/>
              <a:t>‹#›</a:t>
            </a:fld>
            <a:endParaRPr lang="en-US" dirty="0"/>
          </a:p>
        </p:txBody>
      </p:sp>
      <p:sp>
        <p:nvSpPr>
          <p:cNvPr id="8" name="Содержимое 7"/>
          <p:cNvSpPr>
            <a:spLocks noGrp="1"/>
          </p:cNvSpPr>
          <p:nvPr>
            <p:ph sz="quarter" idx="1"/>
          </p:nvPr>
        </p:nvSpPr>
        <p:spPr>
          <a:xfrm>
            <a:off x="1219200" y="1447800"/>
            <a:ext cx="10363200" cy="45720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sp>
        <p:nvSpPr>
          <p:cNvPr id="11" name="Прямоугольник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Скругленный прямоугольник 9"/>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963084" y="952501"/>
            <a:ext cx="10363200" cy="1362075"/>
          </a:xfrm>
        </p:spPr>
        <p:txBody>
          <a:bodyPr anchor="b" anchorCtr="0"/>
          <a:lstStyle>
            <a:lvl1pPr algn="l">
              <a:buNone/>
              <a:defRPr sz="4000" b="0" cap="none"/>
            </a:lvl1pPr>
          </a:lstStyle>
          <a:p>
            <a:r>
              <a:rPr kumimoji="0" lang="ru-RU" smtClean="0"/>
              <a:t>Образец заголовка</a:t>
            </a:r>
            <a:endParaRPr kumimoji="0" lang="en-US"/>
          </a:p>
        </p:txBody>
      </p:sp>
      <p:sp>
        <p:nvSpPr>
          <p:cNvPr id="3" name="Текст 2"/>
          <p:cNvSpPr>
            <a:spLocks noGrp="1"/>
          </p:cNvSpPr>
          <p:nvPr>
            <p:ph type="body" idx="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96DFF08F-DC6B-4601-B491-B0F83F6DD2DA}" type="datetimeFigureOut">
              <a:rPr lang="en-US" smtClean="0"/>
              <a:pPr/>
              <a:t>12/10/2018</a:t>
            </a:fld>
            <a:endParaRPr lang="en-US" dirty="0"/>
          </a:p>
        </p:txBody>
      </p:sp>
      <p:sp>
        <p:nvSpPr>
          <p:cNvPr id="5" name="Нижний колонтитул 4"/>
          <p:cNvSpPr>
            <a:spLocks noGrp="1"/>
          </p:cNvSpPr>
          <p:nvPr>
            <p:ph type="ftr" sz="quarter" idx="11"/>
          </p:nvPr>
        </p:nvSpPr>
        <p:spPr>
          <a:xfrm>
            <a:off x="1066800" y="6172200"/>
            <a:ext cx="5334000" cy="457200"/>
          </a:xfrm>
        </p:spPr>
        <p:txBody>
          <a:bodyPr/>
          <a:lstStyle/>
          <a:p>
            <a:endParaRPr lang="en-US" dirty="0"/>
          </a:p>
        </p:txBody>
      </p:sp>
      <p:sp>
        <p:nvSpPr>
          <p:cNvPr id="7" name="Прямоугольник 6"/>
          <p:cNvSpPr/>
          <p:nvPr/>
        </p:nvSpPr>
        <p:spPr>
          <a:xfrm flipV="1">
            <a:off x="92550" y="2376830"/>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Прямоугольник 7"/>
          <p:cNvSpPr/>
          <p:nvPr/>
        </p:nvSpPr>
        <p:spPr>
          <a:xfrm>
            <a:off x="92195" y="2341476"/>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91075"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195072" y="6208776"/>
            <a:ext cx="609600" cy="457200"/>
          </a:xfrm>
        </p:spPr>
        <p:txBody>
          <a:bodyPr/>
          <a:lstStyle/>
          <a:p>
            <a:fld id="{4FAB73BC-B049-4115-A692-8D63A059BFB8}"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96DFF08F-DC6B-4601-B491-B0F83F6DD2DA}" type="datetimeFigureOut">
              <a:rPr lang="en-US" smtClean="0"/>
              <a:pPr/>
              <a:t>12/10/2018</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4FAB73BC-B049-4115-A692-8D63A059BFB8}" type="slidenum">
              <a:rPr lang="en-US" smtClean="0"/>
              <a:pPr/>
              <a:t>‹#›</a:t>
            </a:fld>
            <a:endParaRPr lang="en-US" dirty="0"/>
          </a:p>
        </p:txBody>
      </p:sp>
      <p:sp>
        <p:nvSpPr>
          <p:cNvPr id="9" name="Содержимое 8"/>
          <p:cNvSpPr>
            <a:spLocks noGrp="1"/>
          </p:cNvSpPr>
          <p:nvPr>
            <p:ph sz="quarter" idx="1"/>
          </p:nvPr>
        </p:nvSpPr>
        <p:spPr>
          <a:xfrm>
            <a:off x="1219200" y="1447800"/>
            <a:ext cx="4998720" cy="45720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6578600" y="1447800"/>
            <a:ext cx="4998720" cy="45720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273050"/>
            <a:ext cx="10363200" cy="1143000"/>
          </a:xfrm>
        </p:spPr>
        <p:txBody>
          <a:bodyPr anchor="b" anchorCtr="0"/>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2192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7" name="Дата 6"/>
          <p:cNvSpPr>
            <a:spLocks noGrp="1"/>
          </p:cNvSpPr>
          <p:nvPr>
            <p:ph type="dt" sz="half" idx="10"/>
          </p:nvPr>
        </p:nvSpPr>
        <p:spPr/>
        <p:txBody>
          <a:bodyPr/>
          <a:lstStyle/>
          <a:p>
            <a:fld id="{96DFF08F-DC6B-4601-B491-B0F83F6DD2DA}" type="datetimeFigureOut">
              <a:rPr lang="en-US" smtClean="0"/>
              <a:pPr/>
              <a:t>12/10/2018</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9" name="Номер слайда 8"/>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Содержимое 10"/>
          <p:cNvSpPr>
            <a:spLocks noGrp="1"/>
          </p:cNvSpPr>
          <p:nvPr>
            <p:ph sz="half" idx="2"/>
          </p:nvPr>
        </p:nvSpPr>
        <p:spPr>
          <a:xfrm>
            <a:off x="1219200" y="2247900"/>
            <a:ext cx="4978400" cy="38862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4"/>
          </p:nvPr>
        </p:nvSpPr>
        <p:spPr>
          <a:xfrm>
            <a:off x="6604000" y="2247900"/>
            <a:ext cx="4978400" cy="38862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96DFF08F-DC6B-4601-B491-B0F83F6DD2DA}" type="datetimeFigureOut">
              <a:rPr lang="en-US" smtClean="0"/>
              <a:pPr/>
              <a:t>12/10/2018</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6DFF08F-DC6B-4601-B491-B0F83F6DD2DA}" type="datetimeFigureOut">
              <a:rPr lang="en-US" smtClean="0"/>
              <a:pPr/>
              <a:t>12/10/2018</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Прямоугольник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Скругленный прямоугольник 8"/>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1219200" y="273050"/>
            <a:ext cx="10363200" cy="1143000"/>
          </a:xfrm>
        </p:spPr>
        <p:txBody>
          <a:bodyPr anchor="b" anchorCtr="0"/>
          <a:lstStyle>
            <a:lvl1pPr algn="l">
              <a:buNone/>
              <a:defRPr sz="4000" b="0"/>
            </a:lvl1pPr>
          </a:lstStyle>
          <a:p>
            <a:r>
              <a:rPr kumimoji="0" lang="ru-RU" smtClean="0"/>
              <a:t>Образец заголовка</a:t>
            </a:r>
            <a:endParaRPr kumimoji="0" lang="en-US"/>
          </a:p>
        </p:txBody>
      </p:sp>
      <p:sp>
        <p:nvSpPr>
          <p:cNvPr id="3" name="Текст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96DFF08F-DC6B-4601-B491-B0F83F6DD2DA}" type="datetimeFigureOut">
              <a:rPr lang="en-US" smtClean="0"/>
              <a:pPr/>
              <a:t>12/10/2018</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Содержимое 10"/>
          <p:cNvSpPr>
            <a:spLocks noGrp="1"/>
          </p:cNvSpPr>
          <p:nvPr>
            <p:ph sz="quarter" idx="1"/>
          </p:nvPr>
        </p:nvSpPr>
        <p:spPr>
          <a:xfrm>
            <a:off x="3962400" y="1600200"/>
            <a:ext cx="7620000" cy="44958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4900550"/>
            <a:ext cx="9753600" cy="522288"/>
          </a:xfrm>
        </p:spPr>
        <p:txBody>
          <a:bodyPr anchor="ctr">
            <a:noAutofit/>
          </a:bodyPr>
          <a:lstStyle>
            <a:lvl1pPr algn="l">
              <a:buNone/>
              <a:defRPr sz="2800" b="0"/>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96DFF08F-DC6B-4601-B491-B0F83F6DD2DA}" type="datetimeFigureOut">
              <a:rPr lang="en-US" smtClean="0"/>
              <a:pPr/>
              <a:t>12/10/2018</a:t>
            </a:fld>
            <a:endParaRPr lang="en-US" dirty="0"/>
          </a:p>
        </p:txBody>
      </p:sp>
      <p:sp>
        <p:nvSpPr>
          <p:cNvPr id="6" name="Нижний колонтитул 5"/>
          <p:cNvSpPr>
            <a:spLocks noGrp="1"/>
          </p:cNvSpPr>
          <p:nvPr>
            <p:ph type="ftr" sz="quarter" idx="11"/>
          </p:nvPr>
        </p:nvSpPr>
        <p:spPr>
          <a:xfrm>
            <a:off x="1219200" y="6172200"/>
            <a:ext cx="5181600" cy="457200"/>
          </a:xfrm>
        </p:spPr>
        <p:txBody>
          <a:bodyPr/>
          <a:lstStyle/>
          <a:p>
            <a:endParaRPr lang="en-US" dirty="0"/>
          </a:p>
        </p:txBody>
      </p:sp>
      <p:sp>
        <p:nvSpPr>
          <p:cNvPr id="7" name="Номер слайда 6"/>
          <p:cNvSpPr>
            <a:spLocks noGrp="1"/>
          </p:cNvSpPr>
          <p:nvPr>
            <p:ph type="sldNum" sz="quarter" idx="12"/>
          </p:nvPr>
        </p:nvSpPr>
        <p:spPr>
          <a:xfrm>
            <a:off x="195072" y="6208776"/>
            <a:ext cx="609600" cy="457200"/>
          </a:xfrm>
        </p:spPr>
        <p:txBody>
          <a:bodyPr/>
          <a:lstStyle/>
          <a:p>
            <a:fld id="{4FAB73BC-B049-4115-A692-8D63A059BFB8}" type="slidenum">
              <a:rPr lang="en-US" smtClean="0"/>
              <a:pPr/>
              <a:t>‹#›</a:t>
            </a:fld>
            <a:endParaRPr lang="en-US" dirty="0"/>
          </a:p>
        </p:txBody>
      </p:sp>
      <p:sp>
        <p:nvSpPr>
          <p:cNvPr id="11" name="Прямоугольник 10"/>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a:xfrm>
            <a:off x="91345" y="465047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оугольник 12"/>
          <p:cNvSpPr/>
          <p:nvPr/>
        </p:nvSpPr>
        <p:spPr>
          <a:xfrm>
            <a:off x="91348" y="4773225"/>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Рисунок 2"/>
          <p:cNvSpPr>
            <a:spLocks noGrp="1"/>
          </p:cNvSpPr>
          <p:nvPr>
            <p:ph type="pic" idx="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ru-RU" smtClean="0"/>
              <a:t>Вставка рисунка</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Скругленный прямоугольник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Заголовок 21"/>
          <p:cNvSpPr>
            <a:spLocks noGrp="1"/>
          </p:cNvSpPr>
          <p:nvPr>
            <p:ph type="title"/>
          </p:nvPr>
        </p:nvSpPr>
        <p:spPr>
          <a:xfrm>
            <a:off x="1219200" y="274638"/>
            <a:ext cx="10363200" cy="1143000"/>
          </a:xfrm>
          <a:prstGeom prst="rect">
            <a:avLst/>
          </a:prstGeom>
        </p:spPr>
        <p:txBody>
          <a:bodyPr bIns="91440" anchor="b" anchorCtr="0">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fld id="{96DFF08F-DC6B-4601-B491-B0F83F6DD2DA}" type="datetimeFigureOut">
              <a:rPr lang="en-US" smtClean="0"/>
              <a:pPr/>
              <a:t>12/10/2018</a:t>
            </a:fld>
            <a:endParaRPr lang="en-US" dirty="0"/>
          </a:p>
        </p:txBody>
      </p:sp>
      <p:sp>
        <p:nvSpPr>
          <p:cNvPr id="3" name="Нижний колонтитул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n-US" dirty="0"/>
          </a:p>
        </p:txBody>
      </p:sp>
      <p:sp>
        <p:nvSpPr>
          <p:cNvPr id="23" name="Номер слайда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4FAB73BC-B049-4115-A692-8D63A059BFB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2" name="Title 1"/>
          <p:cNvSpPr>
            <a:spLocks noGrp="1"/>
          </p:cNvSpPr>
          <p:nvPr>
            <p:ph type="ctrTitle"/>
          </p:nvPr>
        </p:nvSpPr>
        <p:spPr/>
        <p:txBody>
          <a:bodyPr/>
          <a:lstStyle/>
          <a:p>
            <a:endParaRPr lang="en-US"/>
          </a:p>
        </p:txBody>
      </p:sp>
      <p:pic>
        <p:nvPicPr>
          <p:cNvPr id="4" name="Рисунок 3" descr="3333.jpg"/>
          <p:cNvPicPr>
            <a:picLocks noChangeAspect="1"/>
          </p:cNvPicPr>
          <p:nvPr/>
        </p:nvPicPr>
        <p:blipFill>
          <a:blip r:embed="rId2"/>
          <a:stretch>
            <a:fillRect/>
          </a:stretch>
        </p:blipFill>
        <p:spPr>
          <a:xfrm>
            <a:off x="-517217" y="0"/>
            <a:ext cx="12718473" cy="6858000"/>
          </a:xfrm>
          <a:prstGeom prst="rect">
            <a:avLst/>
          </a:prstGeom>
        </p:spPr>
      </p:pic>
      <p:sp>
        <p:nvSpPr>
          <p:cNvPr id="5" name="Скругленный прямоугольник 4"/>
          <p:cNvSpPr/>
          <p:nvPr/>
        </p:nvSpPr>
        <p:spPr>
          <a:xfrm>
            <a:off x="6216074" y="4738255"/>
            <a:ext cx="5948218" cy="2110509"/>
          </a:xfrm>
          <a:prstGeom prst="roundRect">
            <a:avLst>
              <a:gd name="adj" fmla="val 39497"/>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3300" b="1" dirty="0" smtClean="0">
                <a:solidFill>
                  <a:schemeClr val="tx1"/>
                </a:solidFill>
              </a:rPr>
              <a:t>Russische Orthodoxe Kirchengemeinde Wuppertal</a:t>
            </a:r>
          </a:p>
          <a:p>
            <a:pPr algn="ctr"/>
            <a:r>
              <a:rPr lang="de-DE" sz="2000" dirty="0" smtClean="0">
                <a:solidFill>
                  <a:schemeClr val="tx1"/>
                </a:solidFill>
              </a:rPr>
              <a:t>der Heiligen Elisabeth und Barbara</a:t>
            </a:r>
            <a:endParaRPr lang="ru-RU" sz="2000" dirty="0">
              <a:solidFill>
                <a:schemeClr val="tx1"/>
              </a:solidFill>
            </a:endParaRPr>
          </a:p>
        </p:txBody>
      </p:sp>
    </p:spTree>
    <p:extLst>
      <p:ext uri="{BB962C8B-B14F-4D97-AF65-F5344CB8AC3E}">
        <p14:creationId xmlns="" xmlns:p14="http://schemas.microsoft.com/office/powerpoint/2010/main" val="31809654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3333.jpg"/>
          <p:cNvPicPr>
            <a:picLocks noChangeAspect="1"/>
          </p:cNvPicPr>
          <p:nvPr/>
        </p:nvPicPr>
        <p:blipFill>
          <a:blip r:embed="rId2"/>
          <a:srcRect l="12766" r="32133"/>
          <a:stretch>
            <a:fillRect/>
          </a:stretch>
        </p:blipFill>
        <p:spPr>
          <a:xfrm>
            <a:off x="233916" y="244549"/>
            <a:ext cx="6458370" cy="6352018"/>
          </a:xfrm>
          <a:prstGeom prst="rect">
            <a:avLst/>
          </a:prstGeom>
          <a:ln>
            <a:noFill/>
          </a:ln>
          <a:effectLst>
            <a:softEdge rad="112500"/>
          </a:effectLst>
        </p:spPr>
      </p:pic>
      <p:pic>
        <p:nvPicPr>
          <p:cNvPr id="6" name="Рисунок 5" descr="митрополит.jpg"/>
          <p:cNvPicPr>
            <a:picLocks noChangeAspect="1"/>
          </p:cNvPicPr>
          <p:nvPr/>
        </p:nvPicPr>
        <p:blipFill>
          <a:blip r:embed="rId3"/>
          <a:stretch>
            <a:fillRect/>
          </a:stretch>
        </p:blipFill>
        <p:spPr>
          <a:xfrm>
            <a:off x="6533208" y="249382"/>
            <a:ext cx="5388832" cy="6363854"/>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архиерей.jpg"/>
          <p:cNvPicPr>
            <a:picLocks noChangeAspect="1"/>
          </p:cNvPicPr>
          <p:nvPr/>
        </p:nvPicPr>
        <p:blipFill>
          <a:blip r:embed="rId2"/>
          <a:stretch>
            <a:fillRect/>
          </a:stretch>
        </p:blipFill>
        <p:spPr>
          <a:xfrm>
            <a:off x="6507127" y="212651"/>
            <a:ext cx="5063369" cy="6431848"/>
          </a:xfrm>
          <a:prstGeom prst="rect">
            <a:avLst/>
          </a:prstGeom>
          <a:ln>
            <a:noFill/>
          </a:ln>
          <a:effectLst>
            <a:softEdge rad="112500"/>
          </a:effectLst>
        </p:spPr>
      </p:pic>
      <p:pic>
        <p:nvPicPr>
          <p:cNvPr id="9" name="Рисунок 8" descr="еп....jpg"/>
          <p:cNvPicPr>
            <a:picLocks noChangeAspect="1"/>
          </p:cNvPicPr>
          <p:nvPr/>
        </p:nvPicPr>
        <p:blipFill>
          <a:blip r:embed="rId3"/>
          <a:stretch>
            <a:fillRect/>
          </a:stretch>
        </p:blipFill>
        <p:spPr>
          <a:xfrm>
            <a:off x="619690" y="202021"/>
            <a:ext cx="5653513" cy="6485866"/>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свящ.jpg"/>
          <p:cNvPicPr>
            <a:picLocks noChangeAspect="1"/>
          </p:cNvPicPr>
          <p:nvPr/>
        </p:nvPicPr>
        <p:blipFill>
          <a:blip r:embed="rId2"/>
          <a:stretch>
            <a:fillRect/>
          </a:stretch>
        </p:blipFill>
        <p:spPr>
          <a:xfrm>
            <a:off x="6881663" y="290344"/>
            <a:ext cx="5024005" cy="6271223"/>
          </a:xfrm>
          <a:prstGeom prst="rect">
            <a:avLst/>
          </a:prstGeom>
          <a:ln>
            <a:noFill/>
          </a:ln>
          <a:effectLst>
            <a:softEdge rad="112500"/>
          </a:effectLst>
        </p:spPr>
      </p:pic>
      <p:pic>
        <p:nvPicPr>
          <p:cNvPr id="5" name="Рисунок 4" descr="свящ..jpg"/>
          <p:cNvPicPr>
            <a:picLocks noChangeAspect="1"/>
          </p:cNvPicPr>
          <p:nvPr/>
        </p:nvPicPr>
        <p:blipFill>
          <a:blip r:embed="rId3"/>
          <a:stretch>
            <a:fillRect/>
          </a:stretch>
        </p:blipFill>
        <p:spPr>
          <a:xfrm>
            <a:off x="248567" y="332508"/>
            <a:ext cx="6668215" cy="6132943"/>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диакон.jpg"/>
          <p:cNvPicPr>
            <a:picLocks noChangeAspect="1"/>
          </p:cNvPicPr>
          <p:nvPr/>
        </p:nvPicPr>
        <p:blipFill>
          <a:blip r:embed="rId2"/>
          <a:stretch>
            <a:fillRect/>
          </a:stretch>
        </p:blipFill>
        <p:spPr>
          <a:xfrm>
            <a:off x="6428685" y="191394"/>
            <a:ext cx="5237343" cy="6497782"/>
          </a:xfrm>
          <a:prstGeom prst="rect">
            <a:avLst/>
          </a:prstGeom>
          <a:ln>
            <a:noFill/>
          </a:ln>
          <a:effectLst>
            <a:softEdge rad="112500"/>
          </a:effectLst>
        </p:spPr>
      </p:pic>
      <p:pic>
        <p:nvPicPr>
          <p:cNvPr id="3" name="Рисунок 2" descr="diakon.JPG"/>
          <p:cNvPicPr>
            <a:picLocks noChangeAspect="1"/>
          </p:cNvPicPr>
          <p:nvPr/>
        </p:nvPicPr>
        <p:blipFill>
          <a:blip r:embed="rId3"/>
          <a:stretch>
            <a:fillRect/>
          </a:stretch>
        </p:blipFill>
        <p:spPr>
          <a:xfrm>
            <a:off x="574152" y="232120"/>
            <a:ext cx="5677790" cy="6468725"/>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a:spLocks noGrp="1"/>
          </p:cNvSpPr>
          <p:nvPr>
            <p:ph type="title"/>
          </p:nvPr>
        </p:nvSpPr>
        <p:spPr>
          <a:xfrm>
            <a:off x="572208" y="329584"/>
            <a:ext cx="4297503" cy="863191"/>
          </a:xfrm>
        </p:spPr>
        <p:txBody>
          <a:bodyPr/>
          <a:lstStyle/>
          <a:p>
            <a:r>
              <a:rPr lang="de-DE" dirty="0" smtClean="0">
                <a:solidFill>
                  <a:schemeClr val="bg1">
                    <a:lumMod val="50000"/>
                  </a:schemeClr>
                </a:solidFill>
              </a:rPr>
              <a:t> </a:t>
            </a:r>
            <a:r>
              <a:rPr lang="de-DE" dirty="0" smtClean="0"/>
              <a:t>Aufgaben</a:t>
            </a:r>
            <a:endParaRPr lang="ru-RU" dirty="0"/>
          </a:p>
        </p:txBody>
      </p:sp>
      <p:sp>
        <p:nvSpPr>
          <p:cNvPr id="3" name="Содержимое 2"/>
          <p:cNvSpPr>
            <a:spLocks noGrp="1"/>
          </p:cNvSpPr>
          <p:nvPr>
            <p:ph sz="quarter" idx="1"/>
          </p:nvPr>
        </p:nvSpPr>
        <p:spPr>
          <a:xfrm>
            <a:off x="2668772" y="5252484"/>
            <a:ext cx="9112102" cy="1300715"/>
          </a:xfrm>
        </p:spPr>
        <p:txBody>
          <a:bodyPr>
            <a:normAutofit/>
          </a:bodyPr>
          <a:lstStyle/>
          <a:p>
            <a:r>
              <a:rPr lang="de-DE" sz="3300" dirty="0" smtClean="0">
                <a:solidFill>
                  <a:schemeClr val="bg1">
                    <a:lumMod val="50000"/>
                  </a:schemeClr>
                </a:solidFill>
              </a:rPr>
              <a:t>Gottesdiensthelfer </a:t>
            </a:r>
          </a:p>
          <a:p>
            <a:r>
              <a:rPr lang="de-DE" sz="3300" dirty="0" smtClean="0">
                <a:solidFill>
                  <a:schemeClr val="bg1">
                    <a:lumMod val="50000"/>
                  </a:schemeClr>
                </a:solidFill>
              </a:rPr>
              <a:t>Sozialarbeit in der Gemeinde </a:t>
            </a:r>
          </a:p>
        </p:txBody>
      </p:sp>
      <p:sp>
        <p:nvSpPr>
          <p:cNvPr id="7" name="Содержимое 2"/>
          <p:cNvSpPr txBox="1">
            <a:spLocks/>
          </p:cNvSpPr>
          <p:nvPr/>
        </p:nvSpPr>
        <p:spPr>
          <a:xfrm>
            <a:off x="4958317" y="3214576"/>
            <a:ext cx="6896985" cy="1729564"/>
          </a:xfrm>
          <a:prstGeom prst="rect">
            <a:avLst/>
          </a:prstGeom>
        </p:spPr>
        <p:txBody>
          <a:bodyPr vert="horz" lIns="91440" tIns="45720" rIns="91440" bIns="45720" rtlCol="0">
            <a:noAutofit/>
          </a:bodyPr>
          <a:lstStyle/>
          <a:p>
            <a:pPr marL="228600" marR="0" lvl="0" indent="-182880" algn="l" defTabSz="914400" rtl="0" eaLnBrk="1" fontAlgn="auto" latinLnBrk="0" hangingPunct="1">
              <a:lnSpc>
                <a:spcPct val="90000"/>
              </a:lnSpc>
              <a:spcBef>
                <a:spcPts val="1400"/>
              </a:spcBef>
              <a:spcAft>
                <a:spcPts val="0"/>
              </a:spcAft>
              <a:buClr>
                <a:schemeClr val="accent1"/>
              </a:buClr>
              <a:buSzPct val="80000"/>
              <a:buFont typeface="Corbel" pitchFamily="34" charset="0"/>
              <a:buChar char="•"/>
              <a:tabLst/>
              <a:defRPr/>
            </a:pPr>
            <a:r>
              <a:rPr lang="de-DE" sz="3300" dirty="0" smtClean="0">
                <a:solidFill>
                  <a:schemeClr val="bg1">
                    <a:lumMod val="50000"/>
                  </a:schemeClr>
                </a:solidFill>
              </a:rPr>
              <a:t>Gottesdienst, </a:t>
            </a:r>
          </a:p>
          <a:p>
            <a:pPr marL="228600" marR="0" lvl="0" indent="-182880" algn="l" defTabSz="914400" rtl="0" eaLnBrk="1" fontAlgn="auto" latinLnBrk="0" hangingPunct="1">
              <a:lnSpc>
                <a:spcPct val="90000"/>
              </a:lnSpc>
              <a:spcBef>
                <a:spcPts val="1400"/>
              </a:spcBef>
              <a:spcAft>
                <a:spcPts val="0"/>
              </a:spcAft>
              <a:buClr>
                <a:schemeClr val="accent1"/>
              </a:buClr>
              <a:buSzPct val="80000"/>
              <a:buFont typeface="Corbel" pitchFamily="34" charset="0"/>
              <a:buChar char="•"/>
              <a:tabLst/>
              <a:defRPr/>
            </a:pPr>
            <a:r>
              <a:rPr lang="de-DE" sz="3300" dirty="0" smtClean="0">
                <a:solidFill>
                  <a:schemeClr val="bg1">
                    <a:lumMod val="50000"/>
                  </a:schemeClr>
                </a:solidFill>
              </a:rPr>
              <a:t>Sakramente der Orthodoxe Kirche &amp; </a:t>
            </a:r>
          </a:p>
          <a:p>
            <a:pPr marL="228600" marR="0" lvl="0" indent="-182880" algn="l" defTabSz="914400" rtl="0" eaLnBrk="1" fontAlgn="auto" latinLnBrk="0" hangingPunct="1">
              <a:lnSpc>
                <a:spcPct val="90000"/>
              </a:lnSpc>
              <a:spcBef>
                <a:spcPts val="1400"/>
              </a:spcBef>
              <a:spcAft>
                <a:spcPts val="0"/>
              </a:spcAft>
              <a:buClr>
                <a:schemeClr val="accent1"/>
              </a:buClr>
              <a:buSzPct val="80000"/>
              <a:buFont typeface="Corbel" pitchFamily="34" charset="0"/>
              <a:buChar char="•"/>
              <a:tabLst/>
              <a:defRPr/>
            </a:pPr>
            <a:r>
              <a:rPr lang="de-DE" sz="3300" dirty="0" smtClean="0">
                <a:solidFill>
                  <a:schemeClr val="bg1">
                    <a:lumMod val="50000"/>
                  </a:schemeClr>
                </a:solidFill>
              </a:rPr>
              <a:t>Kasualien (Amtsbandlungen) </a:t>
            </a:r>
            <a:r>
              <a:rPr lang="de-DE" sz="3300" dirty="0" smtClean="0"/>
              <a:t>führen </a:t>
            </a:r>
          </a:p>
        </p:txBody>
      </p:sp>
      <p:sp>
        <p:nvSpPr>
          <p:cNvPr id="8" name="Содержимое 2"/>
          <p:cNvSpPr txBox="1">
            <a:spLocks/>
          </p:cNvSpPr>
          <p:nvPr/>
        </p:nvSpPr>
        <p:spPr>
          <a:xfrm>
            <a:off x="7230140" y="1765006"/>
            <a:ext cx="4618074" cy="1244008"/>
          </a:xfrm>
          <a:prstGeom prst="rect">
            <a:avLst/>
          </a:prstGeom>
        </p:spPr>
        <p:txBody>
          <a:bodyPr vert="horz" lIns="91440" tIns="45720" rIns="91440" bIns="45720" rtlCol="0">
            <a:noAutofit/>
          </a:bodyPr>
          <a:lstStyle/>
          <a:p>
            <a:pPr marL="228600" marR="0" lvl="0" indent="-182880" algn="l" defTabSz="914400" rtl="0" eaLnBrk="1" fontAlgn="auto" latinLnBrk="0" hangingPunct="1">
              <a:lnSpc>
                <a:spcPct val="90000"/>
              </a:lnSpc>
              <a:spcBef>
                <a:spcPts val="1400"/>
              </a:spcBef>
              <a:spcAft>
                <a:spcPts val="0"/>
              </a:spcAft>
              <a:buClr>
                <a:schemeClr val="accent1"/>
              </a:buClr>
              <a:buSzPct val="80000"/>
              <a:buFont typeface="Corbel" pitchFamily="34" charset="0"/>
              <a:buChar char="•"/>
              <a:tabLst/>
              <a:defRPr/>
            </a:pPr>
            <a:r>
              <a:rPr lang="de-DE" sz="3300" dirty="0" smtClean="0">
                <a:solidFill>
                  <a:schemeClr val="bg1">
                    <a:lumMod val="50000"/>
                  </a:schemeClr>
                </a:solidFill>
              </a:rPr>
              <a:t>Priesterweihe </a:t>
            </a:r>
            <a:r>
              <a:rPr lang="ru-RU" sz="3300" dirty="0" smtClean="0">
                <a:solidFill>
                  <a:schemeClr val="bg1">
                    <a:lumMod val="50000"/>
                  </a:schemeClr>
                </a:solidFill>
              </a:rPr>
              <a:t>/</a:t>
            </a:r>
            <a:endParaRPr lang="de-DE" sz="3300" dirty="0" smtClean="0">
              <a:solidFill>
                <a:schemeClr val="bg1">
                  <a:lumMod val="50000"/>
                </a:schemeClr>
              </a:solidFill>
            </a:endParaRPr>
          </a:p>
          <a:p>
            <a:pPr marL="228600" marR="0" lvl="0" indent="-182880" algn="l" defTabSz="914400" rtl="0" eaLnBrk="1" fontAlgn="auto" latinLnBrk="0" hangingPunct="1">
              <a:lnSpc>
                <a:spcPct val="90000"/>
              </a:lnSpc>
              <a:spcBef>
                <a:spcPts val="1400"/>
              </a:spcBef>
              <a:spcAft>
                <a:spcPts val="0"/>
              </a:spcAft>
              <a:buClr>
                <a:schemeClr val="accent1"/>
              </a:buClr>
              <a:buSzPct val="80000"/>
              <a:tabLst/>
              <a:defRPr/>
            </a:pPr>
            <a:r>
              <a:rPr lang="de-DE" sz="3300" dirty="0" smtClean="0">
                <a:solidFill>
                  <a:schemeClr val="bg1">
                    <a:lumMod val="50000"/>
                  </a:schemeClr>
                </a:solidFill>
              </a:rPr>
              <a:t>  Ordination</a:t>
            </a:r>
            <a:endParaRPr lang="ru-RU" sz="3300" dirty="0">
              <a:solidFill>
                <a:schemeClr val="bg1">
                  <a:lumMod val="50000"/>
                </a:schemeClr>
              </a:solidFill>
            </a:endParaRPr>
          </a:p>
        </p:txBody>
      </p:sp>
      <p:pic>
        <p:nvPicPr>
          <p:cNvPr id="10" name="Рисунок 9" descr="диакон.jpg"/>
          <p:cNvPicPr>
            <a:picLocks noChangeAspect="1"/>
          </p:cNvPicPr>
          <p:nvPr/>
        </p:nvPicPr>
        <p:blipFill>
          <a:blip r:embed="rId2"/>
          <a:stretch>
            <a:fillRect/>
          </a:stretch>
        </p:blipFill>
        <p:spPr>
          <a:xfrm>
            <a:off x="259342" y="3795824"/>
            <a:ext cx="2269108" cy="2815200"/>
          </a:xfrm>
          <a:prstGeom prst="rect">
            <a:avLst/>
          </a:prstGeom>
          <a:ln>
            <a:noFill/>
          </a:ln>
          <a:effectLst>
            <a:softEdge rad="112500"/>
          </a:effectLst>
        </p:spPr>
      </p:pic>
      <p:pic>
        <p:nvPicPr>
          <p:cNvPr id="11" name="Рисунок 10" descr="свящ.jpg"/>
          <p:cNvPicPr>
            <a:picLocks noChangeAspect="1"/>
          </p:cNvPicPr>
          <p:nvPr/>
        </p:nvPicPr>
        <p:blipFill>
          <a:blip r:embed="rId3"/>
          <a:stretch>
            <a:fillRect/>
          </a:stretch>
        </p:blipFill>
        <p:spPr>
          <a:xfrm>
            <a:off x="2638204" y="2186975"/>
            <a:ext cx="2255314" cy="2815200"/>
          </a:xfrm>
          <a:prstGeom prst="rect">
            <a:avLst/>
          </a:prstGeom>
          <a:ln>
            <a:noFill/>
          </a:ln>
          <a:effectLst>
            <a:softEdge rad="112500"/>
          </a:effectLst>
        </p:spPr>
      </p:pic>
      <p:pic>
        <p:nvPicPr>
          <p:cNvPr id="12" name="Рисунок 11" descr="архиерей.jpg"/>
          <p:cNvPicPr>
            <a:picLocks noChangeAspect="1"/>
          </p:cNvPicPr>
          <p:nvPr/>
        </p:nvPicPr>
        <p:blipFill>
          <a:blip r:embed="rId4"/>
          <a:stretch>
            <a:fillRect/>
          </a:stretch>
        </p:blipFill>
        <p:spPr>
          <a:xfrm>
            <a:off x="4991458" y="212660"/>
            <a:ext cx="2216221" cy="28152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Righ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strips(downRigh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strips(downRight)">
                                      <p:cBhvr>
                                        <p:cTn id="27" dur="500"/>
                                        <p:tgtEl>
                                          <p:spTgt spid="7">
                                            <p:txEl>
                                              <p:pRg st="0" end="0"/>
                                            </p:txEl>
                                          </p:spTgt>
                                        </p:tgtEl>
                                      </p:cBhvr>
                                    </p:animEffect>
                                  </p:childTnLst>
                                </p:cTn>
                              </p:par>
                              <p:par>
                                <p:cTn id="28" presetID="18" presetClass="entr" presetSubtype="6" fill="hold" nodeType="with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strips(downRight)">
                                      <p:cBhvr>
                                        <p:cTn id="30" dur="500"/>
                                        <p:tgtEl>
                                          <p:spTgt spid="7">
                                            <p:txEl>
                                              <p:pRg st="1" end="1"/>
                                            </p:txEl>
                                          </p:spTgt>
                                        </p:tgtEl>
                                      </p:cBhvr>
                                    </p:animEffect>
                                  </p:childTnLst>
                                </p:cTn>
                              </p:par>
                              <p:par>
                                <p:cTn id="31" presetID="18" presetClass="entr" presetSubtype="6"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strips(downRight)">
                                      <p:cBhvr>
                                        <p:cTn id="33" dur="500"/>
                                        <p:tgtEl>
                                          <p:spTgt spid="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6"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Effect transition="in" filter="strips(downRight)">
                                      <p:cBhvr>
                                        <p:cTn id="43" dur="500"/>
                                        <p:tgtEl>
                                          <p:spTgt spid="8">
                                            <p:txEl>
                                              <p:pRg st="0" end="0"/>
                                            </p:txEl>
                                          </p:spTgt>
                                        </p:tgtEl>
                                      </p:cBhvr>
                                    </p:animEffect>
                                  </p:childTnLst>
                                </p:cTn>
                              </p:par>
                              <p:par>
                                <p:cTn id="44" presetID="18" presetClass="entr" presetSubtype="6" fill="hold" nodeType="withEffect">
                                  <p:stCondLst>
                                    <p:cond delay="0"/>
                                  </p:stCondLst>
                                  <p:childTnLst>
                                    <p:set>
                                      <p:cBhvr>
                                        <p:cTn id="45" dur="1" fill="hold">
                                          <p:stCondLst>
                                            <p:cond delay="0"/>
                                          </p:stCondLst>
                                        </p:cTn>
                                        <p:tgtEl>
                                          <p:spTgt spid="8">
                                            <p:txEl>
                                              <p:pRg st="1" end="1"/>
                                            </p:txEl>
                                          </p:spTgt>
                                        </p:tgtEl>
                                        <p:attrNameLst>
                                          <p:attrName>style.visibility</p:attrName>
                                        </p:attrNameLst>
                                      </p:cBhvr>
                                      <p:to>
                                        <p:strVal val="visible"/>
                                      </p:to>
                                    </p:set>
                                    <p:animEffect transition="in" filter="strips(downRight)">
                                      <p:cBhvr>
                                        <p:cTn id="4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0242" y="1043701"/>
            <a:ext cx="3696842" cy="1356360"/>
          </a:xfrm>
        </p:spPr>
        <p:txBody>
          <a:bodyPr/>
          <a:lstStyle/>
          <a:p>
            <a:r>
              <a:rPr lang="de-DE" dirty="0" smtClean="0"/>
              <a:t>Abend -</a:t>
            </a:r>
            <a:r>
              <a:rPr lang="ru-RU" dirty="0" smtClean="0"/>
              <a:t/>
            </a:r>
            <a:br>
              <a:rPr lang="ru-RU" dirty="0" smtClean="0"/>
            </a:br>
            <a:r>
              <a:rPr lang="de-DE" dirty="0" smtClean="0"/>
              <a:t>Gottesdienst</a:t>
            </a:r>
            <a:endParaRPr lang="ru-RU" dirty="0"/>
          </a:p>
        </p:txBody>
      </p:sp>
      <p:pic>
        <p:nvPicPr>
          <p:cNvPr id="9" name="Рисунок 8" descr="вечер1.jpg"/>
          <p:cNvPicPr>
            <a:picLocks noChangeAspect="1"/>
          </p:cNvPicPr>
          <p:nvPr/>
        </p:nvPicPr>
        <p:blipFill>
          <a:blip r:embed="rId2"/>
          <a:stretch>
            <a:fillRect/>
          </a:stretch>
        </p:blipFill>
        <p:spPr>
          <a:xfrm>
            <a:off x="224275" y="2512291"/>
            <a:ext cx="8131724" cy="4103249"/>
          </a:xfrm>
          <a:prstGeom prst="rect">
            <a:avLst/>
          </a:prstGeom>
          <a:ln>
            <a:noFill/>
          </a:ln>
          <a:effectLst>
            <a:softEdge rad="112500"/>
          </a:effectLst>
        </p:spPr>
      </p:pic>
      <p:pic>
        <p:nvPicPr>
          <p:cNvPr id="10" name="Рисунок 9" descr="liturgie.jpg"/>
          <p:cNvPicPr>
            <a:picLocks noChangeAspect="1"/>
          </p:cNvPicPr>
          <p:nvPr/>
        </p:nvPicPr>
        <p:blipFill>
          <a:blip r:embed="rId3"/>
          <a:stretch>
            <a:fillRect/>
          </a:stretch>
        </p:blipFill>
        <p:spPr>
          <a:xfrm>
            <a:off x="4940260" y="237749"/>
            <a:ext cx="6999473" cy="4389669"/>
          </a:xfrm>
          <a:prstGeom prst="rect">
            <a:avLst/>
          </a:prstGeom>
          <a:ln>
            <a:noFill/>
          </a:ln>
          <a:effectLst>
            <a:softEdge rad="112500"/>
          </a:effectLst>
        </p:spPr>
      </p:pic>
      <p:sp>
        <p:nvSpPr>
          <p:cNvPr id="11" name="Заголовок 1"/>
          <p:cNvSpPr txBox="1">
            <a:spLocks/>
          </p:cNvSpPr>
          <p:nvPr/>
        </p:nvSpPr>
        <p:spPr>
          <a:xfrm>
            <a:off x="9845938" y="4548928"/>
            <a:ext cx="2096652" cy="135636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4400" b="0" i="0" u="none" strike="noStrike" kern="1200" cap="none" spc="0" normalizeH="0" baseline="0" noProof="0" dirty="0" smtClean="0">
                <a:ln>
                  <a:noFill/>
                </a:ln>
                <a:solidFill>
                  <a:schemeClr val="tx2"/>
                </a:solidFill>
                <a:effectLst/>
                <a:uLnTx/>
                <a:uFillTx/>
                <a:latin typeface="+mj-lt"/>
                <a:ea typeface="+mj-ea"/>
                <a:cs typeface="+mj-cs"/>
              </a:rPr>
              <a:t>Liturgie</a:t>
            </a:r>
            <a:endParaRPr kumimoji="0" lang="ru-RU" sz="44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3333.jpg"/>
          <p:cNvPicPr>
            <a:picLocks noChangeAspect="1"/>
          </p:cNvPicPr>
          <p:nvPr/>
        </p:nvPicPr>
        <p:blipFill>
          <a:blip r:embed="rId2"/>
          <a:stretch>
            <a:fillRect/>
          </a:stretch>
        </p:blipFill>
        <p:spPr>
          <a:xfrm>
            <a:off x="163650" y="74421"/>
            <a:ext cx="11893675" cy="6687890"/>
          </a:xfrm>
          <a:prstGeom prst="rect">
            <a:avLst/>
          </a:prstGeom>
          <a:ln>
            <a:noFill/>
          </a:ln>
          <a:effectLst>
            <a:softEdge rad="112500"/>
          </a:effectLst>
        </p:spPr>
      </p:pic>
      <p:sp>
        <p:nvSpPr>
          <p:cNvPr id="3" name="Скругленный прямоугольник 2"/>
          <p:cNvSpPr/>
          <p:nvPr/>
        </p:nvSpPr>
        <p:spPr>
          <a:xfrm>
            <a:off x="340233" y="361506"/>
            <a:ext cx="4199854" cy="903767"/>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de-DE" sz="3300" dirty="0" smtClean="0"/>
              <a:t>Abendgottesdienst</a:t>
            </a:r>
            <a:endParaRPr lang="ru-RU" sz="3300" dirty="0"/>
          </a:p>
        </p:txBody>
      </p:sp>
      <p:sp>
        <p:nvSpPr>
          <p:cNvPr id="4" name="Облако 3"/>
          <p:cNvSpPr/>
          <p:nvPr/>
        </p:nvSpPr>
        <p:spPr>
          <a:xfrm>
            <a:off x="4688958" y="520995"/>
            <a:ext cx="2339163" cy="1360968"/>
          </a:xfrm>
          <a:prstGeom prst="cloud">
            <a:avLst/>
          </a:prstGeom>
          <a:solidFill>
            <a:schemeClr val="bg1">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блако 4"/>
          <p:cNvSpPr/>
          <p:nvPr/>
        </p:nvSpPr>
        <p:spPr>
          <a:xfrm>
            <a:off x="9324753" y="520995"/>
            <a:ext cx="2530549" cy="1414131"/>
          </a:xfrm>
          <a:prstGeom prst="cloud">
            <a:avLst/>
          </a:prstGeom>
          <a:solidFill>
            <a:schemeClr val="bg1">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блако 5"/>
          <p:cNvSpPr/>
          <p:nvPr/>
        </p:nvSpPr>
        <p:spPr>
          <a:xfrm>
            <a:off x="7166338" y="723019"/>
            <a:ext cx="1988288" cy="1477926"/>
          </a:xfrm>
          <a:prstGeom prst="cloud">
            <a:avLst/>
          </a:prstGeom>
          <a:solidFill>
            <a:schemeClr val="bg1">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кругленный прямоугольник 6"/>
          <p:cNvSpPr/>
          <p:nvPr/>
        </p:nvSpPr>
        <p:spPr>
          <a:xfrm>
            <a:off x="6741029" y="5816009"/>
            <a:ext cx="4933520" cy="7868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sz="3300" b="1" dirty="0" smtClean="0"/>
              <a:t>Jeden Samstag um 18:00</a:t>
            </a:r>
          </a:p>
        </p:txBody>
      </p:sp>
      <p:sp>
        <p:nvSpPr>
          <p:cNvPr id="8" name="Скругленный прямоугольник 7"/>
          <p:cNvSpPr/>
          <p:nvPr/>
        </p:nvSpPr>
        <p:spPr>
          <a:xfrm>
            <a:off x="6762305" y="4401879"/>
            <a:ext cx="4905154" cy="137516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2500" b="1" dirty="0" smtClean="0"/>
              <a:t>Besteht aus zwei Teile:</a:t>
            </a:r>
          </a:p>
          <a:p>
            <a:pPr>
              <a:buFont typeface="Wingdings" pitchFamily="2" charset="2"/>
              <a:buChar char="Ø"/>
            </a:pPr>
            <a:r>
              <a:rPr lang="de-DE" sz="2500" b="1" dirty="0" smtClean="0"/>
              <a:t> Vesper (Abendgottesdienst)</a:t>
            </a:r>
          </a:p>
          <a:p>
            <a:pPr>
              <a:buFont typeface="Wingdings" pitchFamily="2" charset="2"/>
              <a:buChar char="Ø"/>
            </a:pPr>
            <a:r>
              <a:rPr lang="de-DE" sz="2500" b="1" dirty="0" smtClean="0"/>
              <a:t> </a:t>
            </a:r>
            <a:r>
              <a:rPr lang="de-DE" sz="2500" b="1" dirty="0" err="1" smtClean="0"/>
              <a:t>Orthros</a:t>
            </a:r>
            <a:r>
              <a:rPr lang="de-DE" sz="2500" b="1" dirty="0" smtClean="0"/>
              <a:t> (Morgengottesdienst)</a:t>
            </a:r>
          </a:p>
        </p:txBody>
      </p:sp>
      <p:sp>
        <p:nvSpPr>
          <p:cNvPr id="9" name="Скругленный прямоугольник 8"/>
          <p:cNvSpPr/>
          <p:nvPr/>
        </p:nvSpPr>
        <p:spPr>
          <a:xfrm>
            <a:off x="6751667" y="3565461"/>
            <a:ext cx="4869717" cy="7868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sz="3300" b="1" dirty="0" smtClean="0"/>
              <a:t>Dauer ca. 2 Stunden </a:t>
            </a:r>
            <a:endParaRPr lang="ru-RU" sz="3300"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Scale>
                                      <p:cBhvr>
                                        <p:cTn id="14"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8"/>
                                        </p:tgtEl>
                                        <p:attrNameLst>
                                          <p:attrName>ppt_x</p:attrName>
                                          <p:attrName>ppt_y</p:attrName>
                                        </p:attrNameLst>
                                      </p:cBhvr>
                                    </p:animMotion>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Scale>
                                      <p:cBhvr>
                                        <p:cTn id="21"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9"/>
                                        </p:tgtEl>
                                        <p:attrNameLst>
                                          <p:attrName>ppt_x</p:attrName>
                                          <p:attrName>ppt_y</p:attrName>
                                        </p:attrNameLst>
                                      </p:cBhvr>
                                    </p:animMotion>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3333.jpg"/>
          <p:cNvPicPr>
            <a:picLocks noChangeAspect="1"/>
          </p:cNvPicPr>
          <p:nvPr/>
        </p:nvPicPr>
        <p:blipFill>
          <a:blip r:embed="rId2"/>
          <a:stretch>
            <a:fillRect/>
          </a:stretch>
        </p:blipFill>
        <p:spPr>
          <a:xfrm>
            <a:off x="142383" y="74421"/>
            <a:ext cx="11936204" cy="6645355"/>
          </a:xfrm>
          <a:prstGeom prst="rect">
            <a:avLst/>
          </a:prstGeom>
          <a:ln>
            <a:noFill/>
          </a:ln>
          <a:effectLst>
            <a:softEdge rad="112500"/>
          </a:effectLst>
        </p:spPr>
      </p:pic>
      <p:sp>
        <p:nvSpPr>
          <p:cNvPr id="3" name="Скругленный прямоугольник 2"/>
          <p:cNvSpPr/>
          <p:nvPr/>
        </p:nvSpPr>
        <p:spPr>
          <a:xfrm>
            <a:off x="925048" y="499734"/>
            <a:ext cx="2243469" cy="903767"/>
          </a:xfrm>
          <a:prstGeom prst="round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3300" dirty="0" smtClean="0"/>
              <a:t>Liturgie</a:t>
            </a:r>
            <a:endParaRPr lang="ru-RU" sz="3300" dirty="0"/>
          </a:p>
        </p:txBody>
      </p:sp>
      <p:sp>
        <p:nvSpPr>
          <p:cNvPr id="5" name="Солнце 4"/>
          <p:cNvSpPr/>
          <p:nvPr/>
        </p:nvSpPr>
        <p:spPr>
          <a:xfrm>
            <a:off x="9728783" y="127596"/>
            <a:ext cx="2282456" cy="2158443"/>
          </a:xfrm>
          <a:prstGeom prst="su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кругленный прямоугольник 5"/>
          <p:cNvSpPr/>
          <p:nvPr/>
        </p:nvSpPr>
        <p:spPr>
          <a:xfrm>
            <a:off x="6719763" y="5816009"/>
            <a:ext cx="4933520" cy="7868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sz="3300" b="1" dirty="0" smtClean="0"/>
              <a:t>Jeden Sonntag um 10:00</a:t>
            </a:r>
          </a:p>
        </p:txBody>
      </p:sp>
      <p:sp>
        <p:nvSpPr>
          <p:cNvPr id="7" name="Скругленный прямоугольник 6"/>
          <p:cNvSpPr/>
          <p:nvPr/>
        </p:nvSpPr>
        <p:spPr>
          <a:xfrm>
            <a:off x="6733944" y="4433778"/>
            <a:ext cx="4933520" cy="133263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de-DE" sz="2500" b="1" dirty="0" smtClean="0"/>
              <a:t>Besteht aus zwei Teile:</a:t>
            </a:r>
          </a:p>
          <a:p>
            <a:pPr>
              <a:buFont typeface="Wingdings" pitchFamily="2" charset="2"/>
              <a:buChar char="Ø"/>
            </a:pPr>
            <a:r>
              <a:rPr lang="de-DE" sz="2500" b="1" dirty="0" smtClean="0"/>
              <a:t> Liturgie der Katechumenen </a:t>
            </a:r>
          </a:p>
          <a:p>
            <a:pPr>
              <a:buFont typeface="Wingdings" pitchFamily="2" charset="2"/>
              <a:buChar char="Ø"/>
            </a:pPr>
            <a:r>
              <a:rPr lang="de-DE" sz="2500" b="1" dirty="0" smtClean="0"/>
              <a:t> Liturgie der Gläubigen</a:t>
            </a:r>
          </a:p>
        </p:txBody>
      </p:sp>
      <p:sp>
        <p:nvSpPr>
          <p:cNvPr id="9" name="Скругленный прямоугольник 8"/>
          <p:cNvSpPr/>
          <p:nvPr/>
        </p:nvSpPr>
        <p:spPr>
          <a:xfrm>
            <a:off x="6741034" y="3586727"/>
            <a:ext cx="4869717" cy="7868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sz="3300" b="1" dirty="0" smtClean="0"/>
              <a:t>Dauer ca. 2 Stunden </a:t>
            </a:r>
            <a:endParaRPr lang="ru-RU" sz="3300" b="1" dirty="0"/>
          </a:p>
        </p:txBody>
      </p:sp>
      <p:sp>
        <p:nvSpPr>
          <p:cNvPr id="12" name="Скругленная прямоугольная выноска 11"/>
          <p:cNvSpPr/>
          <p:nvPr/>
        </p:nvSpPr>
        <p:spPr>
          <a:xfrm>
            <a:off x="4603901" y="350876"/>
            <a:ext cx="2551814" cy="1573619"/>
          </a:xfrm>
          <a:prstGeom prst="wedgeRoundRectCallout">
            <a:avLst>
              <a:gd name="adj1" fmla="val -43598"/>
              <a:gd name="adj2" fmla="val 10498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sz="3300" b="1" dirty="0" smtClean="0"/>
              <a:t>Eucharistie</a:t>
            </a:r>
          </a:p>
          <a:p>
            <a:pPr algn="ctr"/>
            <a:r>
              <a:rPr lang="de-DE" sz="2500" dirty="0" smtClean="0"/>
              <a:t>oder</a:t>
            </a:r>
          </a:p>
          <a:p>
            <a:pPr algn="ctr"/>
            <a:r>
              <a:rPr lang="de-DE" sz="3300" dirty="0" smtClean="0"/>
              <a:t>Kommunion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Scale>
                                      <p:cBhvr>
                                        <p:cTn id="14"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7"/>
                                        </p:tgtEl>
                                        <p:attrNameLst>
                                          <p:attrName>ppt_x</p:attrName>
                                          <p:attrName>ppt_y</p:attrName>
                                        </p:attrNameLst>
                                      </p:cBhvr>
                                    </p:animMotion>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Scale>
                                      <p:cBhvr>
                                        <p:cTn id="21"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9"/>
                                        </p:tgtEl>
                                        <p:attrNameLst>
                                          <p:attrName>ppt_x</p:attrName>
                                          <p:attrName>ppt_y</p:attrName>
                                        </p:attrNameLst>
                                      </p:cBhvr>
                                    </p:animMotion>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3"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strips(upRight)">
                                      <p:cBhvr>
                                        <p:cTn id="2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литургия.jpg"/>
          <p:cNvPicPr>
            <a:picLocks noChangeAspect="1"/>
          </p:cNvPicPr>
          <p:nvPr/>
        </p:nvPicPr>
        <p:blipFill>
          <a:blip r:embed="rId2"/>
          <a:stretch>
            <a:fillRect/>
          </a:stretch>
        </p:blipFill>
        <p:spPr>
          <a:xfrm>
            <a:off x="2323440" y="235952"/>
            <a:ext cx="9638189" cy="6409395"/>
          </a:xfrm>
          <a:prstGeom prst="rect">
            <a:avLst/>
          </a:prstGeom>
          <a:ln>
            <a:noFill/>
          </a:ln>
          <a:effectLst>
            <a:softEdge rad="112500"/>
          </a:effectLst>
        </p:spPr>
      </p:pic>
      <p:pic>
        <p:nvPicPr>
          <p:cNvPr id="8" name="Рисунок 7" descr="3333.jpg"/>
          <p:cNvPicPr>
            <a:picLocks noChangeAspect="1"/>
          </p:cNvPicPr>
          <p:nvPr/>
        </p:nvPicPr>
        <p:blipFill>
          <a:blip r:embed="rId3"/>
          <a:stretch>
            <a:fillRect/>
          </a:stretch>
        </p:blipFill>
        <p:spPr>
          <a:xfrm>
            <a:off x="175959" y="255182"/>
            <a:ext cx="2280161" cy="6376935"/>
          </a:xfrm>
          <a:prstGeom prst="rect">
            <a:avLst/>
          </a:prstGeom>
          <a:ln>
            <a:noFill/>
          </a:ln>
          <a:effectLst>
            <a:softEdge rad="112500"/>
          </a:effectLst>
        </p:spPr>
      </p:pic>
      <p:sp>
        <p:nvSpPr>
          <p:cNvPr id="5" name="Скругленный прямоугольник 4"/>
          <p:cNvSpPr/>
          <p:nvPr/>
        </p:nvSpPr>
        <p:spPr>
          <a:xfrm>
            <a:off x="2658141" y="3848987"/>
            <a:ext cx="8920716" cy="2636874"/>
          </a:xfrm>
          <a:prstGeom prst="roundRect">
            <a:avLst>
              <a:gd name="adj" fmla="val 30734"/>
            </a:avLst>
          </a:prstGeom>
        </p:spPr>
        <p:style>
          <a:lnRef idx="2">
            <a:schemeClr val="accent1">
              <a:shade val="50000"/>
            </a:schemeClr>
          </a:lnRef>
          <a:fillRef idx="1002">
            <a:schemeClr val="lt1"/>
          </a:fillRef>
          <a:effectRef idx="0">
            <a:schemeClr val="accent1"/>
          </a:effectRef>
          <a:fontRef idx="minor">
            <a:schemeClr val="lt1"/>
          </a:fontRef>
        </p:style>
        <p:txBody>
          <a:bodyPr rtlCol="0" anchor="ctr"/>
          <a:lstStyle/>
          <a:p>
            <a:endParaRPr lang="de-DE" sz="3600" dirty="0" smtClean="0"/>
          </a:p>
          <a:p>
            <a:pPr algn="just"/>
            <a:r>
              <a:rPr lang="de-DE" sz="2900" dirty="0" smtClean="0">
                <a:solidFill>
                  <a:schemeClr val="tx1"/>
                </a:solidFill>
              </a:rPr>
              <a:t>Und er nahm das Brot, dankte und </a:t>
            </a:r>
            <a:r>
              <a:rPr lang="de-DE" sz="2900" dirty="0" err="1" smtClean="0">
                <a:solidFill>
                  <a:schemeClr val="tx1"/>
                </a:solidFill>
              </a:rPr>
              <a:t>brach's</a:t>
            </a:r>
            <a:r>
              <a:rPr lang="de-DE" sz="2900" dirty="0" smtClean="0">
                <a:solidFill>
                  <a:schemeClr val="tx1"/>
                </a:solidFill>
              </a:rPr>
              <a:t> und gab's ihnen und sprach: Das ist mein Leib, der für euch gegeben wird; das tut zu meinem Gedächtnis. Desgleichen auch den Kelch nach dem Mahl und sprach: Dieser Kelch ist der neue Bund in meinem Blut, das für euch vergossen wird! (Lukas 22:19-20)</a:t>
            </a:r>
          </a:p>
          <a:p>
            <a:pPr algn="ctr"/>
            <a:r>
              <a:rPr lang="de-DE" sz="3300" dirty="0" smtClean="0">
                <a:solidFill>
                  <a:schemeClr val="tx1"/>
                </a:solidFill>
              </a:rPr>
              <a:t>.</a:t>
            </a:r>
            <a:endParaRPr lang="ru-RU" sz="3300" dirty="0" smtClean="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2893" y="93877"/>
            <a:ext cx="11029507" cy="1143000"/>
          </a:xfrm>
        </p:spPr>
        <p:txBody>
          <a:bodyPr>
            <a:normAutofit/>
          </a:bodyPr>
          <a:lstStyle/>
          <a:p>
            <a:r>
              <a:rPr lang="ru-RU" sz="4400" b="1" dirty="0" err="1" smtClean="0"/>
              <a:t>Die</a:t>
            </a:r>
            <a:r>
              <a:rPr lang="ru-RU" sz="4400" b="1" dirty="0" smtClean="0"/>
              <a:t> </a:t>
            </a:r>
            <a:r>
              <a:rPr lang="ru-RU" sz="4400" b="1" dirty="0" err="1" smtClean="0"/>
              <a:t>Eucharistie</a:t>
            </a:r>
            <a:endParaRPr lang="ru-RU" sz="4400" dirty="0"/>
          </a:p>
        </p:txBody>
      </p:sp>
      <p:sp>
        <p:nvSpPr>
          <p:cNvPr id="3" name="Содержимое 2"/>
          <p:cNvSpPr>
            <a:spLocks noGrp="1"/>
          </p:cNvSpPr>
          <p:nvPr>
            <p:ph sz="quarter" idx="1"/>
          </p:nvPr>
        </p:nvSpPr>
        <p:spPr>
          <a:xfrm>
            <a:off x="414670" y="1307805"/>
            <a:ext cx="11167730" cy="5369442"/>
          </a:xfrm>
        </p:spPr>
        <p:txBody>
          <a:bodyPr>
            <a:normAutofit/>
          </a:bodyPr>
          <a:lstStyle/>
          <a:p>
            <a:r>
              <a:rPr lang="de-DE" sz="2500" b="1" dirty="0" smtClean="0"/>
              <a:t>Einsetzung des Sakramentes der Eucharistie beim letzten Abendmahl durch Christus am Vorabend seines Leidens</a:t>
            </a:r>
            <a:endParaRPr lang="ru-RU" sz="2500" b="1" dirty="0" smtClean="0"/>
          </a:p>
          <a:p>
            <a:r>
              <a:rPr lang="de-DE" sz="2500" b="1" dirty="0" smtClean="0"/>
              <a:t>Mysterium der Eucharistie ist der wahre Leib und das wahre Blut Jesu Christi unter den Gestalten von Brot und Wein</a:t>
            </a:r>
            <a:endParaRPr lang="ru-RU" sz="2500" b="1" dirty="0" smtClean="0"/>
          </a:p>
          <a:p>
            <a:r>
              <a:rPr lang="de-DE" sz="2500" b="1" dirty="0" smtClean="0"/>
              <a:t>Wandlungsgewalt ist von den Aposteln auf ihre Nachfolger im Priesteramte, die Bischöfe und Priester, übergegangen</a:t>
            </a:r>
            <a:endParaRPr lang="ru-RU" sz="2500" b="1" dirty="0" smtClean="0"/>
          </a:p>
          <a:p>
            <a:r>
              <a:rPr lang="de-DE" sz="2500" b="1" dirty="0" smtClean="0"/>
              <a:t>Nur getaufte orthodoxe Christen können Kommunion empfangen</a:t>
            </a:r>
            <a:endParaRPr lang="ru-RU" sz="2500" b="1" dirty="0" smtClean="0"/>
          </a:p>
          <a:p>
            <a:pPr lvl="1">
              <a:buFont typeface="Wingdings" pitchFamily="2" charset="2"/>
              <a:buChar char="Ø"/>
            </a:pPr>
            <a:r>
              <a:rPr lang="de-DE" sz="2500" dirty="0" smtClean="0"/>
              <a:t>Diese allerdings ohne Altersbegrenzung (auch Kleinstkinder)</a:t>
            </a:r>
            <a:endParaRPr lang="ru-RU" sz="2500" dirty="0" smtClean="0"/>
          </a:p>
          <a:p>
            <a:r>
              <a:rPr lang="de-DE" sz="2500" dirty="0" smtClean="0"/>
              <a:t>Priester darf die Eucharistie höchstens einmal am Tag feiern,</a:t>
            </a:r>
            <a:endParaRPr lang="ru-RU" sz="2500" dirty="0" smtClean="0"/>
          </a:p>
          <a:p>
            <a:r>
              <a:rPr lang="de-DE" sz="2500" dirty="0" smtClean="0"/>
              <a:t>Darf auf einem Hochaltar nur einmal am Tag stattfinden und</a:t>
            </a:r>
            <a:endParaRPr lang="ru-RU" sz="2500" dirty="0" smtClean="0"/>
          </a:p>
          <a:p>
            <a:r>
              <a:rPr lang="de-DE" sz="2500" dirty="0" smtClean="0"/>
              <a:t>Gläubige dürfen ebenfalls höchstens einmal am Tag daran teilnehmen</a:t>
            </a:r>
            <a:endParaRPr lang="ru-RU" sz="2500" dirty="0" smtClean="0"/>
          </a:p>
          <a:p>
            <a:endParaRPr lang="ru-RU" dirty="0"/>
          </a:p>
        </p:txBody>
      </p:sp>
      <p:pic>
        <p:nvPicPr>
          <p:cNvPr id="4" name="Рисунок 3" descr="222.jpg"/>
          <p:cNvPicPr>
            <a:picLocks noChangeAspect="1"/>
          </p:cNvPicPr>
          <p:nvPr/>
        </p:nvPicPr>
        <p:blipFill>
          <a:blip r:embed="rId2"/>
          <a:srcRect l="627" t="2015"/>
          <a:stretch>
            <a:fillRect/>
          </a:stretch>
        </p:blipFill>
        <p:spPr>
          <a:xfrm>
            <a:off x="9207799" y="3905912"/>
            <a:ext cx="2920409" cy="2898927"/>
          </a:xfrm>
          <a:prstGeom prst="ellipse">
            <a:avLst/>
          </a:prstGeom>
          <a:ln>
            <a:noFill/>
          </a:ln>
          <a:effectLst>
            <a:softEdge rad="112500"/>
          </a:effectLst>
        </p:spPr>
      </p:pic>
      <p:sp>
        <p:nvSpPr>
          <p:cNvPr id="5" name="Скругленный прямоугольник 4"/>
          <p:cNvSpPr/>
          <p:nvPr/>
        </p:nvSpPr>
        <p:spPr>
          <a:xfrm>
            <a:off x="457200" y="4316819"/>
            <a:ext cx="8644270" cy="21265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de-DE" sz="3300" dirty="0" smtClean="0"/>
              <a:t>Immerwährendes Opfer des Neuen Bundes, in dem sich Jesus Christus unter den Gestalten von Brot und Wein seinem himmlischen Vater durch die Hände des Priesters </a:t>
            </a:r>
            <a:r>
              <a:rPr lang="de-DE" sz="3300" b="1" dirty="0" err="1" smtClean="0"/>
              <a:t>unblutigerweise</a:t>
            </a:r>
            <a:r>
              <a:rPr lang="de-DE" sz="3300" dirty="0" smtClean="0"/>
              <a:t> darbringt.</a:t>
            </a:r>
            <a:endParaRPr lang="ru-RU" sz="33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2000"/>
                                        <p:tgtEl>
                                          <p:spTgt spid="3">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2000"/>
                                        <p:tgtEl>
                                          <p:spTgt spid="3">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20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800" decel="100000"/>
                                        <p:tgtEl>
                                          <p:spTgt spid="5"/>
                                        </p:tgtEl>
                                      </p:cBhvr>
                                    </p:animEffect>
                                    <p:anim calcmode="lin" valueType="num">
                                      <p:cBhvr>
                                        <p:cTn id="42" dur="800" decel="100000" fill="hold"/>
                                        <p:tgtEl>
                                          <p:spTgt spid="5"/>
                                        </p:tgtEl>
                                        <p:attrNameLst>
                                          <p:attrName>style.rotation</p:attrName>
                                        </p:attrNameLst>
                                      </p:cBhvr>
                                      <p:tavLst>
                                        <p:tav tm="0">
                                          <p:val>
                                            <p:fltVal val="-90"/>
                                          </p:val>
                                        </p:tav>
                                        <p:tav tm="100000">
                                          <p:val>
                                            <p:fltVal val="0"/>
                                          </p:val>
                                        </p:tav>
                                      </p:tavLst>
                                    </p:anim>
                                    <p:anim calcmode="lin" valueType="num">
                                      <p:cBhvr>
                                        <p:cTn id="43" dur="800" decel="100000" fill="hold"/>
                                        <p:tgtEl>
                                          <p:spTgt spid="5"/>
                                        </p:tgtEl>
                                        <p:attrNameLst>
                                          <p:attrName>ppt_x</p:attrName>
                                        </p:attrNameLst>
                                      </p:cBhvr>
                                      <p:tavLst>
                                        <p:tav tm="0">
                                          <p:val>
                                            <p:strVal val="#ppt_x+0.4"/>
                                          </p:val>
                                        </p:tav>
                                        <p:tav tm="100000">
                                          <p:val>
                                            <p:strVal val="#ppt_x-0.05"/>
                                          </p:val>
                                        </p:tav>
                                      </p:tavLst>
                                    </p:anim>
                                    <p:anim calcmode="lin" valueType="num">
                                      <p:cBhvr>
                                        <p:cTn id="44" dur="800" decel="100000" fill="hold"/>
                                        <p:tgtEl>
                                          <p:spTgt spid="5"/>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nhalts.jpg"/>
          <p:cNvPicPr>
            <a:picLocks noChangeAspect="1"/>
          </p:cNvPicPr>
          <p:nvPr/>
        </p:nvPicPr>
        <p:blipFill>
          <a:blip r:embed="rId2"/>
          <a:stretch>
            <a:fillRect/>
          </a:stretch>
        </p:blipFill>
        <p:spPr>
          <a:xfrm>
            <a:off x="6728589" y="4787745"/>
            <a:ext cx="3648075" cy="1790700"/>
          </a:xfrm>
          <a:prstGeom prst="rect">
            <a:avLst/>
          </a:prstGeom>
          <a:ln>
            <a:noFill/>
          </a:ln>
          <a:effectLst>
            <a:softEdge rad="112500"/>
          </a:effectLst>
        </p:spPr>
      </p:pic>
      <p:sp>
        <p:nvSpPr>
          <p:cNvPr id="6" name="Содержимое 5"/>
          <p:cNvSpPr>
            <a:spLocks noGrp="1"/>
          </p:cNvSpPr>
          <p:nvPr>
            <p:ph sz="quarter" idx="1"/>
          </p:nvPr>
        </p:nvSpPr>
        <p:spPr>
          <a:xfrm>
            <a:off x="1371599" y="1339711"/>
            <a:ext cx="7623545" cy="5550196"/>
          </a:xfrm>
        </p:spPr>
        <p:txBody>
          <a:bodyPr>
            <a:normAutofit/>
          </a:bodyPr>
          <a:lstStyle/>
          <a:p>
            <a:pPr>
              <a:buClr>
                <a:srgbClr val="00B0F0"/>
              </a:buClr>
              <a:buFont typeface="Arial" pitchFamily="34" charset="0"/>
              <a:buChar char="•"/>
            </a:pPr>
            <a:r>
              <a:rPr lang="de-DE" sz="3300" b="1" dirty="0" smtClean="0"/>
              <a:t>Orthodoxie </a:t>
            </a:r>
            <a:r>
              <a:rPr lang="de-DE" sz="3300" b="1" dirty="0" smtClean="0"/>
              <a:t>(Fakten)</a:t>
            </a:r>
            <a:endParaRPr lang="ru-RU" sz="3300" b="1" dirty="0" smtClean="0"/>
          </a:p>
          <a:p>
            <a:pPr>
              <a:buClr>
                <a:srgbClr val="00B0F0"/>
              </a:buClr>
              <a:buFont typeface="Arial" pitchFamily="34" charset="0"/>
              <a:buChar char="•"/>
            </a:pPr>
            <a:r>
              <a:rPr lang="de-DE" sz="3300" b="1" dirty="0" smtClean="0"/>
              <a:t>Orthodoxe Glaube</a:t>
            </a:r>
          </a:p>
          <a:p>
            <a:pPr>
              <a:buClr>
                <a:srgbClr val="00B0F0"/>
              </a:buClr>
              <a:buFont typeface="Arial" pitchFamily="34" charset="0"/>
              <a:buChar char="•"/>
            </a:pPr>
            <a:r>
              <a:rPr lang="de-DE" sz="3300" b="1" dirty="0" smtClean="0"/>
              <a:t>Kirchengebäude (Aufbau)</a:t>
            </a:r>
          </a:p>
          <a:p>
            <a:pPr>
              <a:buClr>
                <a:srgbClr val="00B0F0"/>
              </a:buClr>
              <a:buFont typeface="Arial" pitchFamily="34" charset="0"/>
              <a:buChar char="•"/>
            </a:pPr>
            <a:r>
              <a:rPr lang="de-DE" sz="3300" b="1" dirty="0" smtClean="0"/>
              <a:t>Hierarchie</a:t>
            </a:r>
          </a:p>
          <a:p>
            <a:pPr>
              <a:buClr>
                <a:srgbClr val="00B0F0"/>
              </a:buClr>
              <a:buFont typeface="Arial" pitchFamily="34" charset="0"/>
              <a:buChar char="•"/>
            </a:pPr>
            <a:r>
              <a:rPr lang="de-DE" sz="3300" b="1" dirty="0" smtClean="0"/>
              <a:t>Gottesdienste</a:t>
            </a:r>
          </a:p>
          <a:p>
            <a:pPr>
              <a:buClr>
                <a:srgbClr val="00B0F0"/>
              </a:buClr>
              <a:buFont typeface="Arial" pitchFamily="34" charset="0"/>
              <a:buChar char="•"/>
            </a:pPr>
            <a:r>
              <a:rPr lang="de-DE" sz="3300" b="1" dirty="0" smtClean="0"/>
              <a:t>Eucharistie </a:t>
            </a:r>
            <a:r>
              <a:rPr lang="ru-RU" sz="3300" b="1" dirty="0" smtClean="0"/>
              <a:t>/ </a:t>
            </a:r>
            <a:r>
              <a:rPr lang="de-DE" sz="3300" b="1" dirty="0" smtClean="0"/>
              <a:t>Kommunion</a:t>
            </a:r>
          </a:p>
          <a:p>
            <a:pPr>
              <a:buClr>
                <a:srgbClr val="00B0F0"/>
              </a:buClr>
              <a:buFont typeface="Arial" pitchFamily="34" charset="0"/>
              <a:buChar char="•"/>
            </a:pPr>
            <a:r>
              <a:rPr lang="de-DE" sz="3300" b="1" dirty="0" smtClean="0"/>
              <a:t>Unsere Gemeinde</a:t>
            </a:r>
          </a:p>
          <a:p>
            <a:pPr>
              <a:buClr>
                <a:srgbClr val="00B0F0"/>
              </a:buClr>
              <a:buFont typeface="Arial" pitchFamily="34" charset="0"/>
              <a:buChar char="•"/>
            </a:pPr>
            <a:r>
              <a:rPr lang="de-DE" sz="3300" b="1" dirty="0" smtClean="0"/>
              <a:t>Zukunftspläne</a:t>
            </a:r>
          </a:p>
          <a:p>
            <a:pPr>
              <a:buClr>
                <a:srgbClr val="00B0F0"/>
              </a:buClr>
              <a:buFont typeface="Arial" pitchFamily="34" charset="0"/>
              <a:buChar char="•"/>
            </a:pPr>
            <a:endParaRPr lang="ru-RU" dirty="0" smtClean="0"/>
          </a:p>
          <a:p>
            <a:pPr>
              <a:buClr>
                <a:srgbClr val="00B0F0"/>
              </a:buClr>
              <a:buFont typeface="Arial" pitchFamily="34" charset="0"/>
              <a:buChar char="•"/>
            </a:pPr>
            <a:endParaRPr lang="de-DE" dirty="0" smtClean="0"/>
          </a:p>
          <a:p>
            <a:pPr>
              <a:buClr>
                <a:srgbClr val="00B0F0"/>
              </a:buClr>
              <a:buFont typeface="Arial" pitchFamily="34" charset="0"/>
              <a:buChar char="•"/>
            </a:pPr>
            <a:endParaRPr lang="ru-RU" dirty="0"/>
          </a:p>
        </p:txBody>
      </p:sp>
      <p:pic>
        <p:nvPicPr>
          <p:cNvPr id="7" name="Рисунок 6" descr="inhalt.png"/>
          <p:cNvPicPr>
            <a:picLocks noChangeAspect="1"/>
          </p:cNvPicPr>
          <p:nvPr/>
        </p:nvPicPr>
        <p:blipFill>
          <a:blip r:embed="rId3"/>
          <a:stretch>
            <a:fillRect/>
          </a:stretch>
        </p:blipFill>
        <p:spPr>
          <a:xfrm>
            <a:off x="8421876" y="4444400"/>
            <a:ext cx="4152900" cy="2774950"/>
          </a:xfrm>
          <a:prstGeom prst="rect">
            <a:avLst/>
          </a:prstGeom>
        </p:spPr>
      </p:pic>
      <p:sp>
        <p:nvSpPr>
          <p:cNvPr id="9" name="TextBox 8"/>
          <p:cNvSpPr txBox="1"/>
          <p:nvPr/>
        </p:nvSpPr>
        <p:spPr>
          <a:xfrm>
            <a:off x="1297167" y="382769"/>
            <a:ext cx="5773477" cy="769441"/>
          </a:xfrm>
          <a:prstGeom prst="rect">
            <a:avLst/>
          </a:prstGeom>
          <a:noFill/>
        </p:spPr>
        <p:txBody>
          <a:bodyPr wrap="square" rtlCol="0">
            <a:spAutoFit/>
          </a:bodyPr>
          <a:lstStyle/>
          <a:p>
            <a:r>
              <a:rPr lang="de-DE" sz="4400" b="1" dirty="0" smtClean="0"/>
              <a:t>Inhaltsverzeichnis</a:t>
            </a:r>
          </a:p>
        </p:txBody>
      </p:sp>
      <p:pic>
        <p:nvPicPr>
          <p:cNvPr id="10" name="Рисунок 9" descr="inhaltss.png"/>
          <p:cNvPicPr>
            <a:picLocks noChangeAspect="1"/>
          </p:cNvPicPr>
          <p:nvPr/>
        </p:nvPicPr>
        <p:blipFill>
          <a:blip r:embed="rId4"/>
          <a:stretch>
            <a:fillRect/>
          </a:stretch>
        </p:blipFill>
        <p:spPr>
          <a:xfrm>
            <a:off x="7660642" y="329604"/>
            <a:ext cx="4012137" cy="40121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Scale>
                                      <p:cBhvr>
                                        <p:cTn id="7"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xEl>
                                              <p:pRg st="0" end="0"/>
                                            </p:txEl>
                                          </p:spTgt>
                                        </p:tgtEl>
                                        <p:attrNameLst>
                                          <p:attrName>ppt_x</p:attrName>
                                          <p:attrName>ppt_y</p:attrName>
                                        </p:attrNameLst>
                                      </p:cBhvr>
                                    </p:animMotion>
                                    <p:animEffect transition="in" filter="fade">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Scale>
                                      <p:cBhvr>
                                        <p:cTn id="14" dur="1000" decel="50000" fill="hold">
                                          <p:stCondLst>
                                            <p:cond delay="0"/>
                                          </p:stCondLst>
                                        </p:cTn>
                                        <p:tgtEl>
                                          <p:spTgt spid="6">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
                                            <p:txEl>
                                              <p:pRg st="1" end="1"/>
                                            </p:txEl>
                                          </p:spTgt>
                                        </p:tgtEl>
                                        <p:attrNameLst>
                                          <p:attrName>ppt_x</p:attrName>
                                          <p:attrName>ppt_y</p:attrName>
                                        </p:attrNameLst>
                                      </p:cBhvr>
                                    </p:animMotion>
                                    <p:animEffect transition="in" filter="fade">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Scale>
                                      <p:cBhvr>
                                        <p:cTn id="21" dur="1000" decel="50000" fill="hold">
                                          <p:stCondLst>
                                            <p:cond delay="0"/>
                                          </p:stCondLst>
                                        </p:cTn>
                                        <p:tgtEl>
                                          <p:spTgt spid="6">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6">
                                            <p:txEl>
                                              <p:pRg st="2" end="2"/>
                                            </p:txEl>
                                          </p:spTgt>
                                        </p:tgtEl>
                                        <p:attrNameLst>
                                          <p:attrName>ppt_x</p:attrName>
                                          <p:attrName>ppt_y</p:attrName>
                                        </p:attrNameLst>
                                      </p:cBhvr>
                                    </p:animMotion>
                                    <p:animEffect transition="in" filter="fade">
                                      <p:cBhvr>
                                        <p:cTn id="23" dur="1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Scale>
                                      <p:cBhvr>
                                        <p:cTn id="28" dur="1000" decel="50000" fill="hold">
                                          <p:stCondLst>
                                            <p:cond delay="0"/>
                                          </p:stCondLst>
                                        </p:cTn>
                                        <p:tgtEl>
                                          <p:spTgt spid="6">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6">
                                            <p:txEl>
                                              <p:pRg st="3" end="3"/>
                                            </p:txEl>
                                          </p:spTgt>
                                        </p:tgtEl>
                                        <p:attrNameLst>
                                          <p:attrName>ppt_x</p:attrName>
                                          <p:attrName>ppt_y</p:attrName>
                                        </p:attrNameLst>
                                      </p:cBhvr>
                                    </p:animMotion>
                                    <p:animEffect transition="in" filter="fade">
                                      <p:cBhvr>
                                        <p:cTn id="30" dur="10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Scale>
                                      <p:cBhvr>
                                        <p:cTn id="35" dur="1000" decel="50000" fill="hold">
                                          <p:stCondLst>
                                            <p:cond delay="0"/>
                                          </p:stCondLst>
                                        </p:cTn>
                                        <p:tgtEl>
                                          <p:spTgt spid="6">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6">
                                            <p:txEl>
                                              <p:pRg st="4" end="4"/>
                                            </p:txEl>
                                          </p:spTgt>
                                        </p:tgtEl>
                                        <p:attrNameLst>
                                          <p:attrName>ppt_x</p:attrName>
                                          <p:attrName>ppt_y</p:attrName>
                                        </p:attrNameLst>
                                      </p:cBhvr>
                                    </p:animMotion>
                                    <p:animEffect transition="in" filter="fade">
                                      <p:cBhvr>
                                        <p:cTn id="37" dur="10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Scale>
                                      <p:cBhvr>
                                        <p:cTn id="42" dur="1000" decel="50000" fill="hold">
                                          <p:stCondLst>
                                            <p:cond delay="0"/>
                                          </p:stCondLst>
                                        </p:cTn>
                                        <p:tgtEl>
                                          <p:spTgt spid="6">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6">
                                            <p:txEl>
                                              <p:pRg st="5" end="5"/>
                                            </p:txEl>
                                          </p:spTgt>
                                        </p:tgtEl>
                                        <p:attrNameLst>
                                          <p:attrName>ppt_x</p:attrName>
                                          <p:attrName>ppt_y</p:attrName>
                                        </p:attrNameLst>
                                      </p:cBhvr>
                                    </p:animMotion>
                                    <p:animEffect transition="in" filter="fade">
                                      <p:cBhvr>
                                        <p:cTn id="44" dur="1000"/>
                                        <p:tgtEl>
                                          <p:spTgt spid="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Scale>
                                      <p:cBhvr>
                                        <p:cTn id="49" dur="1000" decel="50000" fill="hold">
                                          <p:stCondLst>
                                            <p:cond delay="0"/>
                                          </p:stCondLst>
                                        </p:cTn>
                                        <p:tgtEl>
                                          <p:spTgt spid="6">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6">
                                            <p:txEl>
                                              <p:pRg st="6" end="6"/>
                                            </p:txEl>
                                          </p:spTgt>
                                        </p:tgtEl>
                                        <p:attrNameLst>
                                          <p:attrName>ppt_x</p:attrName>
                                          <p:attrName>ppt_y</p:attrName>
                                        </p:attrNameLst>
                                      </p:cBhvr>
                                    </p:animMotion>
                                    <p:animEffect transition="in" filter="fade">
                                      <p:cBhvr>
                                        <p:cTn id="51" dur="1000"/>
                                        <p:tgtEl>
                                          <p:spTgt spid="6">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2" presetClass="entr" presetSubtype="0" fill="hold" nodeType="clickEffect">
                                  <p:stCondLst>
                                    <p:cond delay="0"/>
                                  </p:stCondLst>
                                  <p:childTnLst>
                                    <p:set>
                                      <p:cBhvr>
                                        <p:cTn id="55" dur="1" fill="hold">
                                          <p:stCondLst>
                                            <p:cond delay="0"/>
                                          </p:stCondLst>
                                        </p:cTn>
                                        <p:tgtEl>
                                          <p:spTgt spid="6">
                                            <p:txEl>
                                              <p:pRg st="7" end="7"/>
                                            </p:txEl>
                                          </p:spTgt>
                                        </p:tgtEl>
                                        <p:attrNameLst>
                                          <p:attrName>style.visibility</p:attrName>
                                        </p:attrNameLst>
                                      </p:cBhvr>
                                      <p:to>
                                        <p:strVal val="visible"/>
                                      </p:to>
                                    </p:set>
                                    <p:animScale>
                                      <p:cBhvr>
                                        <p:cTn id="56" dur="1000" decel="50000" fill="hold">
                                          <p:stCondLst>
                                            <p:cond delay="0"/>
                                          </p:stCondLst>
                                        </p:cTn>
                                        <p:tgtEl>
                                          <p:spTgt spid="6">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1000" decel="50000" fill="hold">
                                          <p:stCondLst>
                                            <p:cond delay="0"/>
                                          </p:stCondLst>
                                        </p:cTn>
                                        <p:tgtEl>
                                          <p:spTgt spid="6">
                                            <p:txEl>
                                              <p:pRg st="7" end="7"/>
                                            </p:txEl>
                                          </p:spTgt>
                                        </p:tgtEl>
                                        <p:attrNameLst>
                                          <p:attrName>ppt_x</p:attrName>
                                          <p:attrName>ppt_y</p:attrName>
                                        </p:attrNameLst>
                                      </p:cBhvr>
                                    </p:animMotion>
                                    <p:animEffect transition="in" filter="fade">
                                      <p:cBhvr>
                                        <p:cTn id="58" dur="10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2.jpg"/>
          <p:cNvPicPr>
            <a:picLocks noChangeAspect="1"/>
          </p:cNvPicPr>
          <p:nvPr/>
        </p:nvPicPr>
        <p:blipFill>
          <a:blip r:embed="rId2"/>
          <a:stretch>
            <a:fillRect/>
          </a:stretch>
        </p:blipFill>
        <p:spPr>
          <a:xfrm>
            <a:off x="140061" y="131173"/>
            <a:ext cx="11951918" cy="3249980"/>
          </a:xfrm>
          <a:prstGeom prst="rect">
            <a:avLst/>
          </a:prstGeom>
          <a:ln>
            <a:noFill/>
          </a:ln>
          <a:effectLst>
            <a:softEdge rad="112500"/>
          </a:effectLst>
        </p:spPr>
      </p:pic>
      <p:pic>
        <p:nvPicPr>
          <p:cNvPr id="5" name="Рисунок 4" descr="1.jpg"/>
          <p:cNvPicPr>
            <a:picLocks noChangeAspect="1"/>
          </p:cNvPicPr>
          <p:nvPr/>
        </p:nvPicPr>
        <p:blipFill>
          <a:blip r:embed="rId3"/>
          <a:stretch>
            <a:fillRect/>
          </a:stretch>
        </p:blipFill>
        <p:spPr>
          <a:xfrm>
            <a:off x="91322" y="3416038"/>
            <a:ext cx="11958339" cy="3239944"/>
          </a:xfrm>
          <a:prstGeom prst="rect">
            <a:avLst/>
          </a:prstGeom>
          <a:ln>
            <a:noFill/>
          </a:ln>
          <a:effectLst>
            <a:softEdge rad="112500"/>
          </a:effectLst>
        </p:spPr>
      </p:pic>
      <p:sp>
        <p:nvSpPr>
          <p:cNvPr id="6" name="Овал 5"/>
          <p:cNvSpPr/>
          <p:nvPr/>
        </p:nvSpPr>
        <p:spPr>
          <a:xfrm>
            <a:off x="3897736" y="3029528"/>
            <a:ext cx="4886046" cy="849744"/>
          </a:xfrm>
          <a:prstGeom prst="ellipse">
            <a:avLst/>
          </a:prstGeom>
          <a:ln>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a:r>
              <a:rPr lang="de-DE" sz="3300" dirty="0" smtClean="0"/>
              <a:t>Unsere Gemeinde</a:t>
            </a:r>
            <a:endParaRPr lang="ru-RU" sz="3300" dirty="0"/>
          </a:p>
        </p:txBody>
      </p:sp>
      <p:sp>
        <p:nvSpPr>
          <p:cNvPr id="7" name="Скругленный прямоугольник 6"/>
          <p:cNvSpPr/>
          <p:nvPr/>
        </p:nvSpPr>
        <p:spPr>
          <a:xfrm>
            <a:off x="544938" y="1773382"/>
            <a:ext cx="3417454" cy="895927"/>
          </a:xfrm>
          <a:prstGeom prst="round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3300" dirty="0" smtClean="0"/>
              <a:t>Sonntagsschule</a:t>
            </a:r>
            <a:endParaRPr lang="ru-RU" sz="3300" dirty="0"/>
          </a:p>
        </p:txBody>
      </p:sp>
      <p:sp>
        <p:nvSpPr>
          <p:cNvPr id="8" name="Скругленный прямоугольник 7"/>
          <p:cNvSpPr/>
          <p:nvPr/>
        </p:nvSpPr>
        <p:spPr>
          <a:xfrm>
            <a:off x="928250" y="4922983"/>
            <a:ext cx="2803237" cy="854363"/>
          </a:xfrm>
          <a:prstGeom prst="round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3300" dirty="0" smtClean="0"/>
              <a:t>Pilgerfahrten</a:t>
            </a:r>
            <a:r>
              <a:rPr lang="de-DE" dirty="0" smtClean="0"/>
              <a:t> </a:t>
            </a:r>
          </a:p>
        </p:txBody>
      </p:sp>
      <p:sp>
        <p:nvSpPr>
          <p:cNvPr id="9" name="Скругленный прямоугольник 8"/>
          <p:cNvSpPr/>
          <p:nvPr/>
        </p:nvSpPr>
        <p:spPr>
          <a:xfrm>
            <a:off x="8977759" y="4996875"/>
            <a:ext cx="2586181" cy="822036"/>
          </a:xfrm>
          <a:prstGeom prst="round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3300" dirty="0" smtClean="0"/>
              <a:t>Jugendtreff</a:t>
            </a:r>
            <a:endParaRPr lang="ru-RU" sz="3300" dirty="0"/>
          </a:p>
        </p:txBody>
      </p:sp>
      <p:sp>
        <p:nvSpPr>
          <p:cNvPr id="10" name="Скругленный прямоугольник 9"/>
          <p:cNvSpPr/>
          <p:nvPr/>
        </p:nvSpPr>
        <p:spPr>
          <a:xfrm>
            <a:off x="7656949" y="1759527"/>
            <a:ext cx="4036291" cy="946728"/>
          </a:xfrm>
          <a:prstGeom prst="round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3300" dirty="0" smtClean="0"/>
              <a:t>Kinder- </a:t>
            </a:r>
            <a:r>
              <a:rPr lang="ru-RU" sz="3300" dirty="0" smtClean="0"/>
              <a:t>/ </a:t>
            </a:r>
            <a:r>
              <a:rPr lang="de-DE" sz="3300" dirty="0" smtClean="0"/>
              <a:t>Jugendlager</a:t>
            </a:r>
            <a:endParaRPr lang="ru-RU" sz="3300" dirty="0"/>
          </a:p>
        </p:txBody>
      </p:sp>
      <p:cxnSp>
        <p:nvCxnSpPr>
          <p:cNvPr id="22" name="Прямая со стрелкой 21"/>
          <p:cNvCxnSpPr/>
          <p:nvPr/>
        </p:nvCxnSpPr>
        <p:spPr>
          <a:xfrm flipH="1" flipV="1">
            <a:off x="2326741" y="2562131"/>
            <a:ext cx="2453490" cy="642796"/>
          </a:xfrm>
          <a:prstGeom prst="straightConnector1">
            <a:avLst/>
          </a:prstGeom>
          <a:ln w="63500">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flipV="1">
            <a:off x="7867461" y="2580238"/>
            <a:ext cx="1711105" cy="597529"/>
          </a:xfrm>
          <a:prstGeom prst="straightConnector1">
            <a:avLst/>
          </a:prstGeom>
          <a:ln w="63500">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a:off x="7957996" y="3702867"/>
            <a:ext cx="2372008" cy="1439501"/>
          </a:xfrm>
          <a:prstGeom prst="straightConnector1">
            <a:avLst/>
          </a:prstGeom>
          <a:ln w="63500">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flipH="1">
            <a:off x="2381061" y="3730028"/>
            <a:ext cx="2426330" cy="1339913"/>
          </a:xfrm>
          <a:prstGeom prst="straightConnector1">
            <a:avLst/>
          </a:prstGeom>
          <a:ln w="63500">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Скругленный прямоугольник 12"/>
          <p:cNvSpPr/>
          <p:nvPr/>
        </p:nvSpPr>
        <p:spPr>
          <a:xfrm>
            <a:off x="4391247" y="5478885"/>
            <a:ext cx="3912781" cy="822036"/>
          </a:xfrm>
          <a:prstGeom prst="round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3300" dirty="0" smtClean="0"/>
              <a:t>Weltgeschichte-Klub</a:t>
            </a:r>
            <a:endParaRPr lang="ru-RU" sz="3300" dirty="0"/>
          </a:p>
        </p:txBody>
      </p:sp>
      <p:cxnSp>
        <p:nvCxnSpPr>
          <p:cNvPr id="14" name="Прямая со стрелкой 13"/>
          <p:cNvCxnSpPr>
            <a:stCxn id="6" idx="4"/>
          </p:cNvCxnSpPr>
          <p:nvPr/>
        </p:nvCxnSpPr>
        <p:spPr>
          <a:xfrm>
            <a:off x="6340759" y="3879272"/>
            <a:ext cx="102571" cy="1734719"/>
          </a:xfrm>
          <a:prstGeom prst="straightConnector1">
            <a:avLst/>
          </a:prstGeom>
          <a:ln w="63500">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20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20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000"/>
                                        <p:tgtEl>
                                          <p:spTgt spid="9"/>
                                        </p:tgtEl>
                                      </p:cBhvr>
                                    </p:animEffect>
                                  </p:childTnLst>
                                </p:cTn>
                              </p:par>
                              <p:par>
                                <p:cTn id="37" presetID="10"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20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2000"/>
                                        <p:tgtEl>
                                          <p:spTgt spid="8"/>
                                        </p:tgtEl>
                                      </p:cBhvr>
                                    </p:animEffect>
                                  </p:childTnLst>
                                </p:cTn>
                              </p:par>
                              <p:par>
                                <p:cTn id="45" presetID="10"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sonntagsschule.jpg"/>
          <p:cNvPicPr>
            <a:picLocks noChangeAspect="1"/>
          </p:cNvPicPr>
          <p:nvPr/>
        </p:nvPicPr>
        <p:blipFill>
          <a:blip r:embed="rId2"/>
          <a:stretch>
            <a:fillRect/>
          </a:stretch>
        </p:blipFill>
        <p:spPr>
          <a:xfrm>
            <a:off x="186853" y="244002"/>
            <a:ext cx="11754668" cy="6256385"/>
          </a:xfrm>
          <a:prstGeom prst="rect">
            <a:avLst/>
          </a:prstGeom>
          <a:ln>
            <a:noFill/>
          </a:ln>
          <a:effectLst>
            <a:softEdge rad="112500"/>
          </a:effectLst>
        </p:spPr>
      </p:pic>
      <p:sp>
        <p:nvSpPr>
          <p:cNvPr id="9" name="Облако 8"/>
          <p:cNvSpPr/>
          <p:nvPr/>
        </p:nvSpPr>
        <p:spPr>
          <a:xfrm>
            <a:off x="334977" y="3612333"/>
            <a:ext cx="4291343" cy="2562131"/>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sz="2500" b="1" dirty="0" smtClean="0"/>
              <a:t>ab 13 Jahre</a:t>
            </a:r>
          </a:p>
          <a:p>
            <a:pPr algn="ctr"/>
            <a:endParaRPr lang="de-DE" sz="2500" b="1" dirty="0" smtClean="0"/>
          </a:p>
          <a:p>
            <a:pPr algn="ctr"/>
            <a:r>
              <a:rPr lang="de-DE" sz="2500" b="1" dirty="0" smtClean="0"/>
              <a:t>Weltgeschichte</a:t>
            </a:r>
          </a:p>
          <a:p>
            <a:pPr algn="ctr"/>
            <a:r>
              <a:rPr lang="de-DE" sz="2500" b="1" dirty="0" smtClean="0"/>
              <a:t>Bibel (Geschichte)</a:t>
            </a:r>
            <a:endParaRPr lang="ru-RU" sz="2500" b="1" dirty="0"/>
          </a:p>
        </p:txBody>
      </p:sp>
      <p:sp>
        <p:nvSpPr>
          <p:cNvPr id="10" name="Облако 9"/>
          <p:cNvSpPr/>
          <p:nvPr/>
        </p:nvSpPr>
        <p:spPr>
          <a:xfrm>
            <a:off x="3755680" y="3583662"/>
            <a:ext cx="4291343" cy="2562131"/>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sz="2500" b="1" dirty="0" smtClean="0"/>
              <a:t>ab 8 bis 12 Jahre</a:t>
            </a:r>
          </a:p>
          <a:p>
            <a:pPr algn="ctr"/>
            <a:endParaRPr lang="de-DE" sz="2500" b="1" dirty="0" smtClean="0"/>
          </a:p>
          <a:p>
            <a:pPr algn="ctr"/>
            <a:r>
              <a:rPr lang="de-DE" sz="2500" b="1" dirty="0" smtClean="0"/>
              <a:t>Katechismus</a:t>
            </a:r>
            <a:endParaRPr lang="ru-RU" sz="2500" b="1" dirty="0"/>
          </a:p>
        </p:txBody>
      </p:sp>
      <p:sp>
        <p:nvSpPr>
          <p:cNvPr id="11" name="Облако 10"/>
          <p:cNvSpPr/>
          <p:nvPr/>
        </p:nvSpPr>
        <p:spPr>
          <a:xfrm>
            <a:off x="7402724" y="3591208"/>
            <a:ext cx="4291343" cy="2562131"/>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sz="2500" b="1" dirty="0" smtClean="0"/>
              <a:t>bis 7 Jahre</a:t>
            </a:r>
          </a:p>
          <a:p>
            <a:pPr algn="ctr"/>
            <a:endParaRPr lang="de-DE" sz="2500" b="1" dirty="0" smtClean="0"/>
          </a:p>
          <a:p>
            <a:pPr algn="ctr"/>
            <a:r>
              <a:rPr lang="de-DE" sz="2500" b="1" dirty="0" smtClean="0"/>
              <a:t>Musikunterricht</a:t>
            </a:r>
            <a:endParaRPr lang="ru-RU" sz="2500"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800" decel="100000"/>
                                        <p:tgtEl>
                                          <p:spTgt spid="10"/>
                                        </p:tgtEl>
                                      </p:cBhvr>
                                    </p:animEffect>
                                    <p:anim calcmode="lin" valueType="num">
                                      <p:cBhvr>
                                        <p:cTn id="18" dur="800" decel="100000" fill="hold"/>
                                        <p:tgtEl>
                                          <p:spTgt spid="10"/>
                                        </p:tgtEl>
                                        <p:attrNameLst>
                                          <p:attrName>style.rotation</p:attrName>
                                        </p:attrNameLst>
                                      </p:cBhvr>
                                      <p:tavLst>
                                        <p:tav tm="0">
                                          <p:val>
                                            <p:fltVal val="-90"/>
                                          </p:val>
                                        </p:tav>
                                        <p:tav tm="100000">
                                          <p:val>
                                            <p:fltVal val="0"/>
                                          </p:val>
                                        </p:tav>
                                      </p:tavLst>
                                    </p:anim>
                                    <p:anim calcmode="lin" valueType="num">
                                      <p:cBhvr>
                                        <p:cTn id="19" dur="800" decel="100000" fill="hold"/>
                                        <p:tgtEl>
                                          <p:spTgt spid="10"/>
                                        </p:tgtEl>
                                        <p:attrNameLst>
                                          <p:attrName>ppt_x</p:attrName>
                                        </p:attrNameLst>
                                      </p:cBhvr>
                                      <p:tavLst>
                                        <p:tav tm="0">
                                          <p:val>
                                            <p:strVal val="#ppt_x+0.4"/>
                                          </p:val>
                                        </p:tav>
                                        <p:tav tm="100000">
                                          <p:val>
                                            <p:strVal val="#ppt_x-0.05"/>
                                          </p:val>
                                        </p:tav>
                                      </p:tavLst>
                                    </p:anim>
                                    <p:anim calcmode="lin" valueType="num">
                                      <p:cBhvr>
                                        <p:cTn id="20" dur="800" decel="100000" fill="hold"/>
                                        <p:tgtEl>
                                          <p:spTgt spid="10"/>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800" decel="100000"/>
                                        <p:tgtEl>
                                          <p:spTgt spid="11"/>
                                        </p:tgtEl>
                                      </p:cBhvr>
                                    </p:animEffect>
                                    <p:anim calcmode="lin" valueType="num">
                                      <p:cBhvr>
                                        <p:cTn id="28" dur="800" decel="100000" fill="hold"/>
                                        <p:tgtEl>
                                          <p:spTgt spid="11"/>
                                        </p:tgtEl>
                                        <p:attrNameLst>
                                          <p:attrName>style.rotation</p:attrName>
                                        </p:attrNameLst>
                                      </p:cBhvr>
                                      <p:tavLst>
                                        <p:tav tm="0">
                                          <p:val>
                                            <p:fltVal val="-90"/>
                                          </p:val>
                                        </p:tav>
                                        <p:tav tm="100000">
                                          <p:val>
                                            <p:fltVal val="0"/>
                                          </p:val>
                                        </p:tav>
                                      </p:tavLst>
                                    </p:anim>
                                    <p:anim calcmode="lin" valueType="num">
                                      <p:cBhvr>
                                        <p:cTn id="29" dur="800" decel="100000" fill="hold"/>
                                        <p:tgtEl>
                                          <p:spTgt spid="11"/>
                                        </p:tgtEl>
                                        <p:attrNameLst>
                                          <p:attrName>ppt_x</p:attrName>
                                        </p:attrNameLst>
                                      </p:cBhvr>
                                      <p:tavLst>
                                        <p:tav tm="0">
                                          <p:val>
                                            <p:strVal val="#ppt_x+0.4"/>
                                          </p:val>
                                        </p:tav>
                                        <p:tav tm="100000">
                                          <p:val>
                                            <p:strVal val="#ppt_x-0.05"/>
                                          </p:val>
                                        </p:tav>
                                      </p:tavLst>
                                    </p:anim>
                                    <p:anim calcmode="lin" valueType="num">
                                      <p:cBhvr>
                                        <p:cTn id="30" dur="800" decel="100000" fill="hold"/>
                                        <p:tgtEl>
                                          <p:spTgt spid="1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9982" y="0"/>
            <a:ext cx="10363200" cy="1143000"/>
          </a:xfrm>
        </p:spPr>
        <p:txBody>
          <a:bodyPr>
            <a:normAutofit/>
          </a:bodyPr>
          <a:lstStyle/>
          <a:p>
            <a:r>
              <a:rPr lang="de-DE" sz="4400" dirty="0" smtClean="0"/>
              <a:t>Aufführungen </a:t>
            </a:r>
            <a:endParaRPr lang="ru-RU" sz="4400" dirty="0"/>
          </a:p>
        </p:txBody>
      </p:sp>
      <p:pic>
        <p:nvPicPr>
          <p:cNvPr id="5" name="Рисунок 4" descr="DSC09452.JPG"/>
          <p:cNvPicPr>
            <a:picLocks noChangeAspect="1"/>
          </p:cNvPicPr>
          <p:nvPr/>
        </p:nvPicPr>
        <p:blipFill>
          <a:blip r:embed="rId2"/>
          <a:stretch>
            <a:fillRect/>
          </a:stretch>
        </p:blipFill>
        <p:spPr>
          <a:xfrm>
            <a:off x="4667692" y="216846"/>
            <a:ext cx="7354125" cy="4886780"/>
          </a:xfrm>
          <a:prstGeom prst="rect">
            <a:avLst/>
          </a:prstGeom>
          <a:ln>
            <a:noFill/>
          </a:ln>
          <a:effectLst>
            <a:softEdge rad="112500"/>
          </a:effectLst>
        </p:spPr>
      </p:pic>
      <p:pic>
        <p:nvPicPr>
          <p:cNvPr id="6" name="Рисунок 5" descr="DSC09417.JPG"/>
          <p:cNvPicPr>
            <a:picLocks noChangeAspect="1"/>
          </p:cNvPicPr>
          <p:nvPr/>
        </p:nvPicPr>
        <p:blipFill>
          <a:blip r:embed="rId3"/>
          <a:stretch>
            <a:fillRect/>
          </a:stretch>
        </p:blipFill>
        <p:spPr>
          <a:xfrm>
            <a:off x="191407" y="2285998"/>
            <a:ext cx="6464386" cy="4295553"/>
          </a:xfrm>
          <a:prstGeom prst="rect">
            <a:avLst/>
          </a:prstGeom>
          <a:ln>
            <a:noFill/>
          </a:ln>
          <a:effectLst>
            <a:softEdge rad="112500"/>
          </a:effectLst>
        </p:spPr>
      </p:pic>
      <p:pic>
        <p:nvPicPr>
          <p:cNvPr id="7" name="Рисунок 6" descr="DSC09577.JPG"/>
          <p:cNvPicPr>
            <a:picLocks noChangeAspect="1"/>
          </p:cNvPicPr>
          <p:nvPr/>
        </p:nvPicPr>
        <p:blipFill>
          <a:blip r:embed="rId4"/>
          <a:stretch>
            <a:fillRect/>
          </a:stretch>
        </p:blipFill>
        <p:spPr>
          <a:xfrm>
            <a:off x="0" y="0"/>
            <a:ext cx="12192000" cy="81015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geschichte2.jpg"/>
          <p:cNvPicPr>
            <a:picLocks noChangeAspect="1"/>
          </p:cNvPicPr>
          <p:nvPr/>
        </p:nvPicPr>
        <p:blipFill>
          <a:blip r:embed="rId2"/>
          <a:stretch>
            <a:fillRect/>
          </a:stretch>
        </p:blipFill>
        <p:spPr>
          <a:xfrm>
            <a:off x="146854" y="127589"/>
            <a:ext cx="11914562" cy="6613453"/>
          </a:xfrm>
          <a:prstGeom prst="rect">
            <a:avLst/>
          </a:prstGeom>
          <a:ln>
            <a:noFill/>
          </a:ln>
          <a:effectLst>
            <a:softEdge rad="112500"/>
          </a:effectLst>
        </p:spPr>
      </p:pic>
      <p:pic>
        <p:nvPicPr>
          <p:cNvPr id="5" name="Рисунок 4" descr="geschichte1.png"/>
          <p:cNvPicPr>
            <a:picLocks noChangeAspect="1"/>
          </p:cNvPicPr>
          <p:nvPr/>
        </p:nvPicPr>
        <p:blipFill>
          <a:blip r:embed="rId3"/>
          <a:stretch>
            <a:fillRect/>
          </a:stretch>
        </p:blipFill>
        <p:spPr>
          <a:xfrm>
            <a:off x="4353294" y="3612111"/>
            <a:ext cx="6845300" cy="1930400"/>
          </a:xfrm>
          <a:prstGeom prst="rect">
            <a:avLst/>
          </a:prstGeom>
        </p:spPr>
      </p:pic>
      <p:pic>
        <p:nvPicPr>
          <p:cNvPr id="7" name="Рисунок 6" descr="russ de.png"/>
          <p:cNvPicPr>
            <a:picLocks noChangeAspect="1"/>
          </p:cNvPicPr>
          <p:nvPr/>
        </p:nvPicPr>
        <p:blipFill>
          <a:blip r:embed="rId4"/>
          <a:srcRect l="3715" t="8425" r="3859" b="10997"/>
          <a:stretch>
            <a:fillRect/>
          </a:stretch>
        </p:blipFill>
        <p:spPr>
          <a:xfrm>
            <a:off x="212649" y="202010"/>
            <a:ext cx="4572000" cy="2998381"/>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0"/>
                                        <p:tgtEl>
                                          <p:spTgt spid="7"/>
                                        </p:tgtEl>
                                      </p:cBhvr>
                                    </p:animEffect>
                                    <p:anim calcmode="lin" valueType="num">
                                      <p:cBhvr>
                                        <p:cTn id="26" dur="2000" fill="hold"/>
                                        <p:tgtEl>
                                          <p:spTgt spid="7"/>
                                        </p:tgtEl>
                                        <p:attrNameLst>
                                          <p:attrName>style.rotation</p:attrName>
                                        </p:attrNameLst>
                                      </p:cBhvr>
                                      <p:tavLst>
                                        <p:tav tm="0">
                                          <p:val>
                                            <p:fltVal val="720"/>
                                          </p:val>
                                        </p:tav>
                                        <p:tav tm="100000">
                                          <p:val>
                                            <p:fltVal val="0"/>
                                          </p:val>
                                        </p:tav>
                                      </p:tavLst>
                                    </p:anim>
                                    <p:anim calcmode="lin" valueType="num">
                                      <p:cBhvr>
                                        <p:cTn id="27" dur="2000" fill="hold"/>
                                        <p:tgtEl>
                                          <p:spTgt spid="7"/>
                                        </p:tgtEl>
                                        <p:attrNameLst>
                                          <p:attrName>ppt_h</p:attrName>
                                        </p:attrNameLst>
                                      </p:cBhvr>
                                      <p:tavLst>
                                        <p:tav tm="0">
                                          <p:val>
                                            <p:fltVal val="0"/>
                                          </p:val>
                                        </p:tav>
                                        <p:tav tm="100000">
                                          <p:val>
                                            <p:strVal val="#ppt_h"/>
                                          </p:val>
                                        </p:tav>
                                      </p:tavLst>
                                    </p:anim>
                                    <p:anim calcmode="lin" valueType="num">
                                      <p:cBhvr>
                                        <p:cTn id="28" dur="2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3000" y="478434"/>
            <a:ext cx="7682023" cy="764481"/>
          </a:xfrm>
        </p:spPr>
        <p:txBody>
          <a:bodyPr/>
          <a:lstStyle/>
          <a:p>
            <a:r>
              <a:rPr lang="de-DE" dirty="0" smtClean="0">
                <a:solidFill>
                  <a:schemeClr val="bg1">
                    <a:lumMod val="50000"/>
                  </a:schemeClr>
                </a:solidFill>
              </a:rPr>
              <a:t>Dr. Geis Wladimir </a:t>
            </a:r>
            <a:endParaRPr lang="ru-RU" dirty="0">
              <a:solidFill>
                <a:schemeClr val="bg1">
                  <a:lumMod val="50000"/>
                </a:schemeClr>
              </a:solidFill>
            </a:endParaRPr>
          </a:p>
        </p:txBody>
      </p:sp>
      <p:sp>
        <p:nvSpPr>
          <p:cNvPr id="3" name="Содержимое 2"/>
          <p:cNvSpPr>
            <a:spLocks noGrp="1"/>
          </p:cNvSpPr>
          <p:nvPr>
            <p:ph sz="quarter" idx="1"/>
          </p:nvPr>
        </p:nvSpPr>
        <p:spPr>
          <a:xfrm>
            <a:off x="1176670" y="1596594"/>
            <a:ext cx="10363200" cy="4572000"/>
          </a:xfrm>
        </p:spPr>
        <p:txBody>
          <a:bodyPr>
            <a:normAutofit/>
          </a:bodyPr>
          <a:lstStyle/>
          <a:p>
            <a:r>
              <a:rPr lang="de-DE" sz="3300" dirty="0" smtClean="0">
                <a:solidFill>
                  <a:schemeClr val="tx1"/>
                </a:solidFill>
              </a:rPr>
              <a:t>Hausmeister</a:t>
            </a:r>
          </a:p>
          <a:p>
            <a:endParaRPr lang="de-DE" sz="3300" dirty="0" smtClean="0">
              <a:solidFill>
                <a:schemeClr val="tx1"/>
              </a:solidFill>
            </a:endParaRPr>
          </a:p>
          <a:p>
            <a:r>
              <a:rPr lang="de-DE" sz="3300" dirty="0" smtClean="0">
                <a:solidFill>
                  <a:schemeClr val="tx1"/>
                </a:solidFill>
              </a:rPr>
              <a:t>Wirtschafsleiter </a:t>
            </a:r>
          </a:p>
          <a:p>
            <a:endParaRPr lang="de-DE" sz="3300" dirty="0" smtClean="0">
              <a:solidFill>
                <a:schemeClr val="tx1"/>
              </a:solidFill>
            </a:endParaRPr>
          </a:p>
          <a:p>
            <a:r>
              <a:rPr lang="de-DE" sz="3300" dirty="0" smtClean="0">
                <a:solidFill>
                  <a:schemeClr val="tx1"/>
                </a:solidFill>
              </a:rPr>
              <a:t>Leiter der Sonntagsschule</a:t>
            </a:r>
          </a:p>
          <a:p>
            <a:endParaRPr lang="de-DE" sz="3300" dirty="0" smtClean="0">
              <a:solidFill>
                <a:schemeClr val="tx1"/>
              </a:solidFill>
            </a:endParaRPr>
          </a:p>
          <a:p>
            <a:r>
              <a:rPr lang="de-DE" sz="3300" dirty="0" smtClean="0">
                <a:solidFill>
                  <a:schemeClr val="tx1"/>
                </a:solidFill>
              </a:rPr>
              <a:t>Doktor der Geschichtswissenschaften</a:t>
            </a:r>
          </a:p>
          <a:p>
            <a:endParaRPr lang="de-DE" sz="3300" dirty="0" smtClean="0">
              <a:solidFill>
                <a:schemeClr val="tx1"/>
              </a:solidFill>
            </a:endParaRPr>
          </a:p>
          <a:p>
            <a:endParaRPr lang="de-DE" sz="3300" dirty="0" smtClean="0">
              <a:solidFill>
                <a:schemeClr val="tx1"/>
              </a:solidFill>
            </a:endParaRPr>
          </a:p>
          <a:p>
            <a:endParaRPr lang="de-DE" sz="3300" dirty="0" smtClean="0">
              <a:solidFill>
                <a:schemeClr val="tx1"/>
              </a:solidFill>
            </a:endParaRPr>
          </a:p>
          <a:p>
            <a:endParaRPr lang="de-DE" sz="3300" dirty="0" smtClean="0">
              <a:solidFill>
                <a:schemeClr val="tx1"/>
              </a:solidFill>
            </a:endParaRPr>
          </a:p>
          <a:p>
            <a:endParaRPr lang="ru-RU" dirty="0">
              <a:solidFill>
                <a:schemeClr val="bg1">
                  <a:lumMod val="50000"/>
                </a:schemeClr>
              </a:solidFill>
            </a:endParaRPr>
          </a:p>
        </p:txBody>
      </p:sp>
      <p:pic>
        <p:nvPicPr>
          <p:cNvPr id="4" name="Рисунок 3" descr="IMG_0578.JPG"/>
          <p:cNvPicPr>
            <a:picLocks noChangeAspect="1"/>
          </p:cNvPicPr>
          <p:nvPr/>
        </p:nvPicPr>
        <p:blipFill>
          <a:blip r:embed="rId2"/>
          <a:stretch>
            <a:fillRect/>
          </a:stretch>
        </p:blipFill>
        <p:spPr>
          <a:xfrm>
            <a:off x="7304565" y="329611"/>
            <a:ext cx="4561905" cy="5356783"/>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1000"/>
                                        <p:tgtEl>
                                          <p:spTgt spid="3">
                                            <p:txEl>
                                              <p:pRg st="4" end="4"/>
                                            </p:txEl>
                                          </p:spTgt>
                                        </p:tgtEl>
                                      </p:cBhvr>
                                    </p:animEffect>
                                    <p:anim calcmode="lin" valueType="num">
                                      <p:cBhvr>
                                        <p:cTn id="1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1000"/>
                                        <p:tgtEl>
                                          <p:spTgt spid="3">
                                            <p:txEl>
                                              <p:pRg st="0" end="0"/>
                                            </p:txEl>
                                          </p:spTgt>
                                        </p:tgtEl>
                                      </p:cBhvr>
                                    </p:animEffect>
                                    <p:anim calcmode="lin" valueType="num">
                                      <p:cBhvr>
                                        <p:cTn id="3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лагерь.jpg"/>
          <p:cNvPicPr>
            <a:picLocks noChangeAspect="1"/>
          </p:cNvPicPr>
          <p:nvPr/>
        </p:nvPicPr>
        <p:blipFill>
          <a:blip r:embed="rId2"/>
          <a:stretch>
            <a:fillRect/>
          </a:stretch>
        </p:blipFill>
        <p:spPr>
          <a:xfrm>
            <a:off x="4654708" y="1988280"/>
            <a:ext cx="2745551" cy="2789132"/>
          </a:xfrm>
          <a:prstGeom prst="rect">
            <a:avLst/>
          </a:prstGeom>
        </p:spPr>
      </p:pic>
      <p:sp>
        <p:nvSpPr>
          <p:cNvPr id="5" name="Овал 4"/>
          <p:cNvSpPr/>
          <p:nvPr/>
        </p:nvSpPr>
        <p:spPr>
          <a:xfrm>
            <a:off x="3530011" y="223281"/>
            <a:ext cx="4965405" cy="141413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r>
              <a:rPr lang="de-DE" sz="3500" b="1" dirty="0" smtClean="0"/>
              <a:t>Ca. 60 Teilnehmer</a:t>
            </a:r>
          </a:p>
        </p:txBody>
      </p:sp>
      <p:sp>
        <p:nvSpPr>
          <p:cNvPr id="7" name="Овал 6"/>
          <p:cNvSpPr/>
          <p:nvPr/>
        </p:nvSpPr>
        <p:spPr>
          <a:xfrm>
            <a:off x="407581" y="1853609"/>
            <a:ext cx="3434316" cy="141413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sz="3500" b="1" dirty="0" smtClean="0"/>
              <a:t>Ab 7 Jahre </a:t>
            </a:r>
          </a:p>
        </p:txBody>
      </p:sp>
      <p:sp>
        <p:nvSpPr>
          <p:cNvPr id="8" name="Овал 7"/>
          <p:cNvSpPr/>
          <p:nvPr/>
        </p:nvSpPr>
        <p:spPr>
          <a:xfrm>
            <a:off x="4348713" y="4954775"/>
            <a:ext cx="3313814" cy="1740194"/>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sz="3200" b="1" dirty="0" smtClean="0"/>
              <a:t>Immer verschiedenen Themen </a:t>
            </a:r>
            <a:endParaRPr lang="ru-RU" sz="3200" b="1" dirty="0"/>
          </a:p>
        </p:txBody>
      </p:sp>
      <p:sp>
        <p:nvSpPr>
          <p:cNvPr id="9" name="Овал 8"/>
          <p:cNvSpPr/>
          <p:nvPr/>
        </p:nvSpPr>
        <p:spPr>
          <a:xfrm>
            <a:off x="8059487" y="1881962"/>
            <a:ext cx="3827720" cy="141413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sz="3500" b="1" dirty="0" smtClean="0"/>
              <a:t>1 Woche lang</a:t>
            </a:r>
            <a:endParaRPr lang="ru-RU" sz="3500" b="1" dirty="0"/>
          </a:p>
        </p:txBody>
      </p:sp>
      <p:sp>
        <p:nvSpPr>
          <p:cNvPr id="10" name="Овал 9"/>
          <p:cNvSpPr/>
          <p:nvPr/>
        </p:nvSpPr>
        <p:spPr>
          <a:xfrm>
            <a:off x="7995684" y="4043916"/>
            <a:ext cx="4008475" cy="1229832"/>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sz="3500" b="1" dirty="0" smtClean="0"/>
              <a:t>2 mal im Jahr</a:t>
            </a:r>
            <a:endParaRPr lang="ru-RU" sz="3500" b="1" dirty="0"/>
          </a:p>
        </p:txBody>
      </p:sp>
      <p:sp>
        <p:nvSpPr>
          <p:cNvPr id="11" name="Овал 10"/>
          <p:cNvSpPr/>
          <p:nvPr/>
        </p:nvSpPr>
        <p:spPr>
          <a:xfrm>
            <a:off x="520995" y="3859619"/>
            <a:ext cx="3051543" cy="1594883"/>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sz="3500" b="1" dirty="0" smtClean="0"/>
              <a:t>„Handys-Verbot“ </a:t>
            </a:r>
            <a:endParaRPr lang="ru-RU" sz="3500" b="1" dirty="0"/>
          </a:p>
        </p:txBody>
      </p:sp>
      <p:cxnSp>
        <p:nvCxnSpPr>
          <p:cNvPr id="16" name="Прямая со стрелкой 15"/>
          <p:cNvCxnSpPr>
            <a:stCxn id="4" idx="1"/>
            <a:endCxn id="7" idx="5"/>
          </p:cNvCxnSpPr>
          <p:nvPr/>
        </p:nvCxnSpPr>
        <p:spPr>
          <a:xfrm flipH="1" flipV="1">
            <a:off x="3338953" y="3060645"/>
            <a:ext cx="1315755" cy="32220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8" name="Прямая со стрелкой 17"/>
          <p:cNvCxnSpPr>
            <a:stCxn id="4" idx="0"/>
          </p:cNvCxnSpPr>
          <p:nvPr/>
        </p:nvCxnSpPr>
        <p:spPr>
          <a:xfrm flipV="1">
            <a:off x="6027484" y="1371600"/>
            <a:ext cx="1176" cy="6166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Прямая со стрелкой 21"/>
          <p:cNvCxnSpPr/>
          <p:nvPr/>
        </p:nvCxnSpPr>
        <p:spPr>
          <a:xfrm flipV="1">
            <a:off x="7357730" y="2626242"/>
            <a:ext cx="988828" cy="48909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4" name="Прямая со стрелкой 23"/>
          <p:cNvCxnSpPr/>
          <p:nvPr/>
        </p:nvCxnSpPr>
        <p:spPr>
          <a:xfrm>
            <a:off x="7304567" y="4040372"/>
            <a:ext cx="1435396" cy="30834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Прямая со стрелкой 25"/>
          <p:cNvCxnSpPr>
            <a:stCxn id="4" idx="2"/>
          </p:cNvCxnSpPr>
          <p:nvPr/>
        </p:nvCxnSpPr>
        <p:spPr>
          <a:xfrm>
            <a:off x="6027484" y="4777412"/>
            <a:ext cx="256358" cy="42190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Прямая со стрелкой 27"/>
          <p:cNvCxnSpPr/>
          <p:nvPr/>
        </p:nvCxnSpPr>
        <p:spPr>
          <a:xfrm flipH="1">
            <a:off x="3242930" y="4146698"/>
            <a:ext cx="1531089" cy="40403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18" presetClass="entr" presetSubtype="1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strips(down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strips(downLeft)">
                                      <p:cBhvr>
                                        <p:cTn id="15" dur="500"/>
                                        <p:tgtEl>
                                          <p:spTgt spid="18"/>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strips(downLeft)">
                                      <p:cBhvr>
                                        <p:cTn id="23" dur="500"/>
                                        <p:tgtEl>
                                          <p:spTgt spid="22"/>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strips(down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strips(downLeft)">
                                      <p:cBhvr>
                                        <p:cTn id="31" dur="500"/>
                                        <p:tgtEl>
                                          <p:spTgt spid="24"/>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strips(down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strips(downLeft)">
                                      <p:cBhvr>
                                        <p:cTn id="39" dur="500"/>
                                        <p:tgtEl>
                                          <p:spTgt spid="26"/>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strips(down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strips(downLeft)">
                                      <p:cBhvr>
                                        <p:cTn id="47" dur="500"/>
                                        <p:tgtEl>
                                          <p:spTgt spid="28"/>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strips(downLeft)">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69398" y="-276473"/>
            <a:ext cx="3225209" cy="1143000"/>
          </a:xfrm>
        </p:spPr>
        <p:txBody>
          <a:bodyPr/>
          <a:lstStyle/>
          <a:p>
            <a:r>
              <a:rPr lang="de-DE" dirty="0" smtClean="0"/>
              <a:t>Aktivitäten</a:t>
            </a:r>
            <a:endParaRPr lang="ru-RU" dirty="0"/>
          </a:p>
        </p:txBody>
      </p:sp>
      <p:sp>
        <p:nvSpPr>
          <p:cNvPr id="5" name="Содержимое 2"/>
          <p:cNvSpPr txBox="1">
            <a:spLocks/>
          </p:cNvSpPr>
          <p:nvPr/>
        </p:nvSpPr>
        <p:spPr>
          <a:xfrm>
            <a:off x="6719782" y="818679"/>
            <a:ext cx="6528390" cy="5369442"/>
          </a:xfrm>
          <a:prstGeom prst="rect">
            <a:avLst/>
          </a:prstGeom>
        </p:spPr>
        <p:txBody>
          <a:bodyPr vert="horz">
            <a:normAutofit/>
          </a:bodyPr>
          <a:lstStyle/>
          <a:p>
            <a:pPr>
              <a:buFont typeface="Arial" pitchFamily="34" charset="0"/>
              <a:buChar char="•"/>
            </a:pPr>
            <a:r>
              <a:rPr lang="ru-RU" sz="2800" dirty="0" smtClean="0"/>
              <a:t> </a:t>
            </a:r>
            <a:r>
              <a:rPr lang="de-DE" sz="2800" dirty="0" smtClean="0"/>
              <a:t>Kirmes</a:t>
            </a:r>
            <a:endParaRPr lang="ru-RU" sz="2800" dirty="0" smtClean="0"/>
          </a:p>
          <a:p>
            <a:pPr>
              <a:buFont typeface="Arial" pitchFamily="34" charset="0"/>
              <a:buChar char="•"/>
            </a:pPr>
            <a:r>
              <a:rPr lang="de-DE" sz="2800" dirty="0" smtClean="0"/>
              <a:t> Schatzsuche/Ostereiersuche </a:t>
            </a:r>
          </a:p>
          <a:p>
            <a:pPr>
              <a:buFont typeface="Arial" pitchFamily="34" charset="0"/>
              <a:buChar char="•"/>
            </a:pPr>
            <a:r>
              <a:rPr lang="de-DE" sz="2800" dirty="0" smtClean="0"/>
              <a:t> Sportwettbewerbe </a:t>
            </a:r>
          </a:p>
          <a:p>
            <a:pPr>
              <a:buFont typeface="Arial" pitchFamily="34" charset="0"/>
              <a:buChar char="•"/>
            </a:pPr>
            <a:r>
              <a:rPr lang="de-DE" sz="2800" dirty="0" smtClean="0"/>
              <a:t> Quiz </a:t>
            </a:r>
          </a:p>
          <a:p>
            <a:pPr>
              <a:buFont typeface="Arial" pitchFamily="34" charset="0"/>
              <a:buChar char="•"/>
            </a:pPr>
            <a:r>
              <a:rPr lang="de-DE" sz="2800" dirty="0" smtClean="0"/>
              <a:t>Fußballturnier oder andere Sportarten </a:t>
            </a:r>
          </a:p>
          <a:p>
            <a:pPr>
              <a:buFont typeface="Arial" pitchFamily="34" charset="0"/>
              <a:buChar char="•"/>
            </a:pPr>
            <a:r>
              <a:rPr lang="de-DE" sz="2800" dirty="0" smtClean="0"/>
              <a:t>Abend der Fragen und Antworten </a:t>
            </a:r>
          </a:p>
          <a:p>
            <a:pPr>
              <a:buFont typeface="Arial" pitchFamily="34" charset="0"/>
              <a:buChar char="•"/>
            </a:pPr>
            <a:r>
              <a:rPr lang="de-DE" sz="2800" dirty="0" smtClean="0"/>
              <a:t> </a:t>
            </a:r>
            <a:r>
              <a:rPr lang="de-DE" sz="2800" dirty="0" err="1" smtClean="0"/>
              <a:t>Kinoklub</a:t>
            </a:r>
            <a:r>
              <a:rPr lang="de-DE" sz="2800" dirty="0" smtClean="0"/>
              <a:t> </a:t>
            </a:r>
          </a:p>
          <a:p>
            <a:pPr>
              <a:buFont typeface="Arial" pitchFamily="34" charset="0"/>
              <a:buChar char="•"/>
            </a:pPr>
            <a:r>
              <a:rPr lang="de-DE" sz="2800" dirty="0" smtClean="0"/>
              <a:t> Konzert </a:t>
            </a:r>
            <a:endParaRPr lang="ru-RU" sz="2800" dirty="0" smtClean="0"/>
          </a:p>
          <a:p>
            <a:pPr>
              <a:buFont typeface="Arial" pitchFamily="34" charset="0"/>
              <a:buChar char="•"/>
            </a:pPr>
            <a:r>
              <a:rPr lang="de-DE" sz="2800" dirty="0" smtClean="0"/>
              <a:t> Wandern</a:t>
            </a:r>
          </a:p>
          <a:p>
            <a:pPr>
              <a:buFont typeface="Arial" pitchFamily="34" charset="0"/>
              <a:buChar char="•"/>
            </a:pPr>
            <a:r>
              <a:rPr lang="de-DE" sz="2800" dirty="0" smtClean="0"/>
              <a:t> </a:t>
            </a:r>
            <a:r>
              <a:rPr lang="de-DE" sz="2800" dirty="0" err="1" smtClean="0"/>
              <a:t>Tanzball</a:t>
            </a:r>
            <a:r>
              <a:rPr lang="de-DE" sz="2800" dirty="0" smtClean="0"/>
              <a:t> </a:t>
            </a:r>
          </a:p>
          <a:p>
            <a:pPr marL="274320" marR="0" lvl="0" indent="-274320" algn="l" defTabSz="914400" rtl="0" eaLnBrk="1" fontAlgn="auto" latinLnBrk="0" hangingPunct="1">
              <a:lnSpc>
                <a:spcPct val="100000"/>
              </a:lnSpc>
              <a:spcBef>
                <a:spcPts val="580"/>
              </a:spcBef>
              <a:spcAft>
                <a:spcPts val="0"/>
              </a:spcAft>
              <a:buClr>
                <a:schemeClr val="accent1"/>
              </a:buClr>
              <a:buSzPct val="85000"/>
              <a:buFont typeface="Wingdings 2"/>
              <a:buChar char=""/>
              <a:tabLst/>
              <a:defRPr/>
            </a:pPr>
            <a:endParaRPr kumimoji="0" lang="ru-RU"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Прямоугольник 5"/>
          <p:cNvSpPr/>
          <p:nvPr/>
        </p:nvSpPr>
        <p:spPr>
          <a:xfrm>
            <a:off x="538761" y="119085"/>
            <a:ext cx="6096000" cy="6824945"/>
          </a:xfrm>
          <a:prstGeom prst="rect">
            <a:avLst/>
          </a:prstGeom>
        </p:spPr>
        <p:txBody>
          <a:bodyPr wrap="square">
            <a:spAutoFit/>
          </a:bodyPr>
          <a:lstStyle/>
          <a:p>
            <a:pPr>
              <a:lnSpc>
                <a:spcPct val="150000"/>
              </a:lnSpc>
            </a:pPr>
            <a:r>
              <a:rPr lang="de-DE" sz="2500" b="1" u="sng" dirty="0" smtClean="0"/>
              <a:t>TAGESORDNUNG</a:t>
            </a:r>
          </a:p>
          <a:p>
            <a:pPr>
              <a:lnSpc>
                <a:spcPct val="150000"/>
              </a:lnSpc>
            </a:pPr>
            <a:r>
              <a:rPr lang="de-DE" sz="2500" b="1" dirty="0" smtClean="0"/>
              <a:t>8:00 	Aufstehen </a:t>
            </a:r>
          </a:p>
          <a:p>
            <a:r>
              <a:rPr lang="de-DE" sz="2500" b="1" dirty="0" smtClean="0"/>
              <a:t>8:10      Sport	</a:t>
            </a:r>
          </a:p>
          <a:p>
            <a:r>
              <a:rPr lang="de-DE" sz="2500" b="1" dirty="0" smtClean="0"/>
              <a:t>9:00 	Morgengebet </a:t>
            </a:r>
            <a:r>
              <a:rPr lang="ru-RU" sz="2500" b="1" dirty="0" smtClean="0"/>
              <a:t> +  </a:t>
            </a:r>
            <a:r>
              <a:rPr lang="de-DE" sz="2500" b="1" dirty="0" smtClean="0"/>
              <a:t>Frühstück 	</a:t>
            </a:r>
          </a:p>
          <a:p>
            <a:r>
              <a:rPr lang="de-DE" sz="2500" b="1" dirty="0" smtClean="0"/>
              <a:t>10:00 </a:t>
            </a:r>
            <a:r>
              <a:rPr lang="ru-RU" sz="2500" b="1" dirty="0" smtClean="0"/>
              <a:t> </a:t>
            </a:r>
            <a:r>
              <a:rPr lang="de-DE" sz="2500" b="1" dirty="0" smtClean="0"/>
              <a:t>  Aufräumen der Zimmer 	</a:t>
            </a:r>
          </a:p>
          <a:p>
            <a:r>
              <a:rPr lang="de-DE" sz="2500" b="1" dirty="0" smtClean="0"/>
              <a:t>11:00 </a:t>
            </a:r>
            <a:r>
              <a:rPr lang="ru-RU" sz="2500" b="1" dirty="0" smtClean="0"/>
              <a:t> </a:t>
            </a:r>
            <a:r>
              <a:rPr lang="de-DE" sz="2500" b="1" dirty="0" smtClean="0"/>
              <a:t>  Katechese 	</a:t>
            </a:r>
          </a:p>
          <a:p>
            <a:r>
              <a:rPr lang="de-DE" sz="2500" b="1" dirty="0" smtClean="0"/>
              <a:t>12:00 	 Sport</a:t>
            </a:r>
            <a:r>
              <a:rPr lang="ru-RU" sz="2500" b="1" dirty="0" smtClean="0"/>
              <a:t> / </a:t>
            </a:r>
            <a:r>
              <a:rPr lang="de-DE" sz="2500" b="1" dirty="0" smtClean="0"/>
              <a:t>Aktivitäten 	</a:t>
            </a:r>
          </a:p>
          <a:p>
            <a:r>
              <a:rPr lang="de-DE" sz="2500" b="1" dirty="0" smtClean="0"/>
              <a:t>13:00 	 Mittagsgebet  </a:t>
            </a:r>
            <a:r>
              <a:rPr lang="ru-RU" sz="2500" b="1" dirty="0" smtClean="0"/>
              <a:t>+  </a:t>
            </a:r>
            <a:r>
              <a:rPr lang="de-DE" sz="2500" b="1" dirty="0" smtClean="0"/>
              <a:t>Mittagessen 	</a:t>
            </a:r>
          </a:p>
          <a:p>
            <a:r>
              <a:rPr lang="de-DE" sz="2500" b="1" dirty="0" smtClean="0"/>
              <a:t>14:00 – 15:00 	Ruhestunde 	</a:t>
            </a:r>
          </a:p>
          <a:p>
            <a:r>
              <a:rPr lang="de-DE" sz="2500" b="1" dirty="0" smtClean="0"/>
              <a:t>15:15 – 16:15 	AGs 	</a:t>
            </a:r>
          </a:p>
          <a:p>
            <a:r>
              <a:rPr lang="de-DE" sz="2500" b="1" dirty="0" smtClean="0"/>
              <a:t>16:30 	Sport </a:t>
            </a:r>
            <a:r>
              <a:rPr lang="ru-RU" sz="2500" b="1" dirty="0" smtClean="0"/>
              <a:t>/ </a:t>
            </a:r>
            <a:r>
              <a:rPr lang="de-DE" sz="2500" b="1" dirty="0" smtClean="0"/>
              <a:t>Aktivitäten </a:t>
            </a:r>
          </a:p>
          <a:p>
            <a:r>
              <a:rPr lang="de-DE" sz="2500" b="1" dirty="0" smtClean="0"/>
              <a:t>19:00 	Abendgebet </a:t>
            </a:r>
            <a:r>
              <a:rPr lang="ru-RU" sz="2500" b="1" dirty="0" smtClean="0"/>
              <a:t>+ </a:t>
            </a:r>
            <a:r>
              <a:rPr lang="de-DE" sz="2500" b="1" dirty="0" smtClean="0"/>
              <a:t>Abendessen 	</a:t>
            </a:r>
          </a:p>
          <a:p>
            <a:r>
              <a:rPr lang="de-DE" sz="2500" b="1" dirty="0" smtClean="0"/>
              <a:t>20:00 	Abendprogramm 	</a:t>
            </a:r>
          </a:p>
          <a:p>
            <a:r>
              <a:rPr lang="de-DE" sz="2500" b="1" dirty="0" smtClean="0"/>
              <a:t>22:00 	Nachtruhe bis 13 Jahre 	</a:t>
            </a:r>
          </a:p>
          <a:p>
            <a:r>
              <a:rPr lang="de-DE" sz="2500" b="1" dirty="0" smtClean="0"/>
              <a:t>22:30 	Besprechung 	</a:t>
            </a:r>
          </a:p>
          <a:p>
            <a:r>
              <a:rPr lang="de-DE" sz="2500" b="1" dirty="0" smtClean="0"/>
              <a:t>23:00 	Nachtruhe für alle 	</a:t>
            </a:r>
          </a:p>
        </p:txBody>
      </p:sp>
      <p:pic>
        <p:nvPicPr>
          <p:cNvPr id="8" name="Содержимое 4" descr="лагерь 1.1..png"/>
          <p:cNvPicPr>
            <a:picLocks noGrp="1" noChangeAspect="1"/>
          </p:cNvPicPr>
          <p:nvPr>
            <p:ph sz="quarter" idx="1"/>
          </p:nvPr>
        </p:nvPicPr>
        <p:blipFill>
          <a:blip r:embed="rId2"/>
          <a:stretch>
            <a:fillRect/>
          </a:stretch>
        </p:blipFill>
        <p:spPr>
          <a:xfrm>
            <a:off x="4997323" y="5020205"/>
            <a:ext cx="6974953" cy="1654668"/>
          </a:xfrm>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20161008_190032.jpg"/>
          <p:cNvPicPr>
            <a:picLocks noGrp="1" noChangeAspect="1"/>
          </p:cNvPicPr>
          <p:nvPr>
            <p:ph sz="quarter" idx="1"/>
          </p:nvPr>
        </p:nvPicPr>
        <p:blipFill>
          <a:blip r:embed="rId2"/>
          <a:stretch>
            <a:fillRect/>
          </a:stretch>
        </p:blipFill>
        <p:spPr>
          <a:xfrm>
            <a:off x="0" y="0"/>
            <a:ext cx="12192000" cy="685800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20161010_121720.jpg"/>
          <p:cNvPicPr>
            <a:picLocks noGrp="1" noChangeAspect="1"/>
          </p:cNvPicPr>
          <p:nvPr>
            <p:ph sz="quarter" idx="1"/>
          </p:nvPr>
        </p:nvPicPr>
        <p:blipFill>
          <a:blip r:embed="rId2"/>
          <a:stretch>
            <a:fillRect/>
          </a:stretch>
        </p:blipFill>
        <p:spPr>
          <a:xfrm>
            <a:off x="0" y="0"/>
            <a:ext cx="12192000" cy="685800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20161012_171153.jpg"/>
          <p:cNvPicPr>
            <a:picLocks noGrp="1" noChangeAspect="1"/>
          </p:cNvPicPr>
          <p:nvPr>
            <p:ph sz="quarter" idx="1"/>
          </p:nvPr>
        </p:nvPicPr>
        <p:blipFill>
          <a:blip r:embed="rId2"/>
          <a:stretch>
            <a:fillRect/>
          </a:stretch>
        </p:blipFill>
        <p:spPr>
          <a:xfrm>
            <a:off x="0" y="0"/>
            <a:ext cx="12192000" cy="68580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6939" y="138208"/>
            <a:ext cx="10363200" cy="960437"/>
          </a:xfrm>
        </p:spPr>
        <p:txBody>
          <a:bodyPr>
            <a:normAutofit/>
          </a:bodyPr>
          <a:lstStyle/>
          <a:p>
            <a:r>
              <a:rPr lang="de-DE" sz="4400" b="1" dirty="0" smtClean="0"/>
              <a:t>Orthodoxie 	 </a:t>
            </a:r>
            <a:r>
              <a:rPr lang="de-DE" sz="3300" b="1" dirty="0" smtClean="0"/>
              <a:t>(Historische Chronologie)</a:t>
            </a:r>
            <a:endParaRPr lang="ru-RU" sz="3300" b="1" dirty="0" smtClean="0"/>
          </a:p>
        </p:txBody>
      </p:sp>
      <p:sp>
        <p:nvSpPr>
          <p:cNvPr id="3" name="Содержимое 2"/>
          <p:cNvSpPr>
            <a:spLocks noGrp="1"/>
          </p:cNvSpPr>
          <p:nvPr>
            <p:ph sz="quarter" idx="1"/>
          </p:nvPr>
        </p:nvSpPr>
        <p:spPr>
          <a:xfrm>
            <a:off x="719469" y="1116419"/>
            <a:ext cx="10363200" cy="5539561"/>
          </a:xfrm>
        </p:spPr>
        <p:txBody>
          <a:bodyPr>
            <a:normAutofit/>
          </a:bodyPr>
          <a:lstStyle/>
          <a:p>
            <a:r>
              <a:rPr lang="de-DE" sz="3300" dirty="0" smtClean="0"/>
              <a:t>Autokephale Kirchen:</a:t>
            </a:r>
          </a:p>
          <a:p>
            <a:pPr>
              <a:buNone/>
            </a:pPr>
            <a:r>
              <a:rPr lang="de-DE" sz="3300" dirty="0" smtClean="0"/>
              <a:t>	(bestimmen ihr Oberhaupt und ihre Bischöfe selbst)</a:t>
            </a:r>
          </a:p>
          <a:p>
            <a:pPr>
              <a:buNone/>
            </a:pPr>
            <a:r>
              <a:rPr lang="de-DE" sz="3300" b="1" dirty="0" smtClean="0"/>
              <a:t>	Konstantinopel</a:t>
            </a:r>
            <a:r>
              <a:rPr lang="ru-RU" sz="3300" b="1" dirty="0" smtClean="0"/>
              <a:t>, </a:t>
            </a:r>
            <a:r>
              <a:rPr lang="de-DE" sz="3300" b="1" dirty="0" smtClean="0"/>
              <a:t>Alexandria</a:t>
            </a:r>
            <a:r>
              <a:rPr lang="ru-RU" sz="3300" b="1" dirty="0" smtClean="0"/>
              <a:t>, </a:t>
            </a:r>
            <a:r>
              <a:rPr lang="de-DE" sz="3300" b="1" dirty="0" err="1" smtClean="0"/>
              <a:t>Antiochia</a:t>
            </a:r>
            <a:r>
              <a:rPr lang="ru-RU" sz="3300" b="1" dirty="0" smtClean="0"/>
              <a:t>, </a:t>
            </a:r>
            <a:r>
              <a:rPr lang="de-DE" sz="3300" b="1" dirty="0" smtClean="0"/>
              <a:t>Jerusalem</a:t>
            </a:r>
            <a:r>
              <a:rPr lang="ru-RU" sz="3300" b="1" dirty="0" smtClean="0"/>
              <a:t>,  </a:t>
            </a:r>
            <a:r>
              <a:rPr lang="de-DE" sz="3300" b="1" dirty="0" smtClean="0"/>
              <a:t>Georgien, Bulgarien, Russland, Serbien, Rumänien</a:t>
            </a:r>
            <a:r>
              <a:rPr lang="de-DE" sz="3300" dirty="0" smtClean="0"/>
              <a:t>, </a:t>
            </a:r>
            <a:r>
              <a:rPr lang="de-DE" sz="3300" b="1" dirty="0" smtClean="0"/>
              <a:t>Erzbistümer Zypern, Griechenland, Polen, tschechische Länder und Slowakei, Orthodoxe Kirche in Amerika, orthodoxe Kirche von Albanien</a:t>
            </a:r>
            <a:endParaRPr lang="ru-RU" sz="3300" b="1" dirty="0" smtClean="0"/>
          </a:p>
          <a:p>
            <a:r>
              <a:rPr lang="de-DE" sz="3300" dirty="0" smtClean="0"/>
              <a:t>Autonome Kirchen: </a:t>
            </a:r>
          </a:p>
          <a:p>
            <a:pPr>
              <a:buNone/>
            </a:pPr>
            <a:r>
              <a:rPr lang="de-DE" sz="3300" dirty="0" smtClean="0"/>
              <a:t>   </a:t>
            </a:r>
            <a:r>
              <a:rPr lang="de-DE" sz="3300" b="1" dirty="0" smtClean="0"/>
              <a:t>Erzbistümer Finnland, Japan, Sinai, </a:t>
            </a:r>
          </a:p>
          <a:p>
            <a:pPr>
              <a:buNone/>
            </a:pPr>
            <a:r>
              <a:rPr lang="de-DE" sz="3300" b="1" dirty="0" smtClean="0"/>
              <a:t>   Metropolie von Estland</a:t>
            </a:r>
            <a:endParaRPr lang="ru-RU" sz="3300" b="1" dirty="0" smtClean="0"/>
          </a:p>
          <a:p>
            <a:endParaRPr lang="ru-RU" dirty="0"/>
          </a:p>
        </p:txBody>
      </p:sp>
      <p:pic>
        <p:nvPicPr>
          <p:cNvPr id="4" name="Рисунок 3" descr="fakts.jpg"/>
          <p:cNvPicPr>
            <a:picLocks noChangeAspect="1"/>
          </p:cNvPicPr>
          <p:nvPr/>
        </p:nvPicPr>
        <p:blipFill>
          <a:blip r:embed="rId2"/>
          <a:stretch>
            <a:fillRect/>
          </a:stretch>
        </p:blipFill>
        <p:spPr>
          <a:xfrm>
            <a:off x="7378992" y="4552924"/>
            <a:ext cx="4586735" cy="21243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nodeType="clickEffect">
                                  <p:stCondLst>
                                    <p:cond delay="0"/>
                                  </p:stCondLst>
                                  <p:iterate type="lt">
                                    <p:tmPct val="50000"/>
                                  </p:iterate>
                                  <p:childTnLst>
                                    <p:set>
                                      <p:cBhvr>
                                        <p:cTn id="14"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15"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17" dur="80"/>
                                        <p:tgtEl>
                                          <p:spTgt spid="3">
                                            <p:txEl>
                                              <p:pRg st="2" end="2"/>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nodeType="clickEffect">
                                  <p:stCondLst>
                                    <p:cond delay="0"/>
                                  </p:stCondLst>
                                  <p:iterate type="lt">
                                    <p:tmPct val="50000"/>
                                  </p:iterate>
                                  <p:childTnLst>
                                    <p:set>
                                      <p:cBhvr>
                                        <p:cTn id="26" dur="1" fill="hold">
                                          <p:stCondLst>
                                            <p:cond delay="0"/>
                                          </p:stCondLst>
                                        </p:cTn>
                                        <p:tgtEl>
                                          <p:spTgt spid="3">
                                            <p:txEl>
                                              <p:pRg st="4" end="4"/>
                                            </p:txEl>
                                          </p:spTgt>
                                        </p:tgtEl>
                                        <p:attrNameLst>
                                          <p:attrName>style.visibility</p:attrName>
                                        </p:attrNameLst>
                                      </p:cBhvr>
                                      <p:to>
                                        <p:strVal val="visible"/>
                                      </p:to>
                                    </p:set>
                                    <p:anim calcmode="discrete" valueType="clr">
                                      <p:cBhvr override="childStyle">
                                        <p:cTn id="27" dur="80"/>
                                        <p:tgtEl>
                                          <p:spTgt spid="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3">
                                            <p:txEl>
                                              <p:pRg st="4" end="4"/>
                                            </p:txEl>
                                          </p:spTgt>
                                        </p:tgtEl>
                                        <p:attrNameLst>
                                          <p:attrName>fillcolor</p:attrName>
                                        </p:attrNameLst>
                                      </p:cBhvr>
                                      <p:tavLst>
                                        <p:tav tm="0">
                                          <p:val>
                                            <p:clrVal>
                                              <a:schemeClr val="accent2"/>
                                            </p:clrVal>
                                          </p:val>
                                        </p:tav>
                                        <p:tav tm="50000">
                                          <p:val>
                                            <p:clrVal>
                                              <a:schemeClr val="hlink"/>
                                            </p:clrVal>
                                          </p:val>
                                        </p:tav>
                                      </p:tavLst>
                                    </p:anim>
                                    <p:set>
                                      <p:cBhvr>
                                        <p:cTn id="29" dur="80"/>
                                        <p:tgtEl>
                                          <p:spTgt spid="3">
                                            <p:txEl>
                                              <p:pRg st="4" end="4"/>
                                            </p:txEl>
                                          </p:spTgt>
                                        </p:tgtEl>
                                        <p:attrNameLst>
                                          <p:attrName>fill.type</p:attrName>
                                        </p:attrNameLst>
                                      </p:cBhvr>
                                      <p:to>
                                        <p:strVal val="solid"/>
                                      </p:to>
                                    </p:set>
                                  </p:childTnLst>
                                </p:cTn>
                              </p:par>
                              <p:par>
                                <p:cTn id="30" presetID="27" presetClass="entr" presetSubtype="0" fill="hold" nodeType="withEffect">
                                  <p:stCondLst>
                                    <p:cond delay="0"/>
                                  </p:stCondLst>
                                  <p:iterate type="lt">
                                    <p:tmPct val="50000"/>
                                  </p:iterate>
                                  <p:childTnLst>
                                    <p:set>
                                      <p:cBhvr>
                                        <p:cTn id="31" dur="1" fill="hold">
                                          <p:stCondLst>
                                            <p:cond delay="0"/>
                                          </p:stCondLst>
                                        </p:cTn>
                                        <p:tgtEl>
                                          <p:spTgt spid="3">
                                            <p:txEl>
                                              <p:pRg st="5" end="5"/>
                                            </p:txEl>
                                          </p:spTgt>
                                        </p:tgtEl>
                                        <p:attrNameLst>
                                          <p:attrName>style.visibility</p:attrName>
                                        </p:attrNameLst>
                                      </p:cBhvr>
                                      <p:to>
                                        <p:strVal val="visible"/>
                                      </p:to>
                                    </p:set>
                                    <p:anim calcmode="discrete" valueType="clr">
                                      <p:cBhvr override="childStyle">
                                        <p:cTn id="32" dur="80"/>
                                        <p:tgtEl>
                                          <p:spTgt spid="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3">
                                            <p:txEl>
                                              <p:pRg st="5" end="5"/>
                                            </p:txEl>
                                          </p:spTgt>
                                        </p:tgtEl>
                                        <p:attrNameLst>
                                          <p:attrName>fillcolor</p:attrName>
                                        </p:attrNameLst>
                                      </p:cBhvr>
                                      <p:tavLst>
                                        <p:tav tm="0">
                                          <p:val>
                                            <p:clrVal>
                                              <a:schemeClr val="accent2"/>
                                            </p:clrVal>
                                          </p:val>
                                        </p:tav>
                                        <p:tav tm="50000">
                                          <p:val>
                                            <p:clrVal>
                                              <a:schemeClr val="hlink"/>
                                            </p:clrVal>
                                          </p:val>
                                        </p:tav>
                                      </p:tavLst>
                                    </p:anim>
                                    <p:set>
                                      <p:cBhvr>
                                        <p:cTn id="34" dur="80"/>
                                        <p:tgtEl>
                                          <p:spTgt spid="3">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20161011_195916.jpg"/>
          <p:cNvPicPr>
            <a:picLocks noGrp="1" noChangeAspect="1"/>
          </p:cNvPicPr>
          <p:nvPr>
            <p:ph sz="quarter" idx="1"/>
          </p:nvPr>
        </p:nvPicPr>
        <p:blipFill>
          <a:blip r:embed="rId2"/>
          <a:stretch>
            <a:fillRect/>
          </a:stretch>
        </p:blipFill>
        <p:spPr>
          <a:xfrm>
            <a:off x="0" y="0"/>
            <a:ext cx="12192000" cy="685800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Содержимое 3" descr="20161011_195758.jpg"/>
          <p:cNvPicPr>
            <a:picLocks noGrp="1" noChangeAspect="1"/>
          </p:cNvPicPr>
          <p:nvPr>
            <p:ph sz="quarter" idx="1"/>
          </p:nvPr>
        </p:nvPicPr>
        <p:blipFill>
          <a:blip r:embed="rId2"/>
          <a:stretch>
            <a:fillRect/>
          </a:stretch>
        </p:blipFill>
        <p:spPr>
          <a:xfrm>
            <a:off x="0" y="0"/>
            <a:ext cx="12192000" cy="6858000"/>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киноклуб....jpg"/>
          <p:cNvPicPr>
            <a:picLocks noGrp="1" noChangeAspect="1"/>
          </p:cNvPicPr>
          <p:nvPr>
            <p:ph sz="quarter" idx="1"/>
          </p:nvPr>
        </p:nvPicPr>
        <p:blipFill>
          <a:blip r:embed="rId2"/>
          <a:stretch>
            <a:fillRect/>
          </a:stretch>
        </p:blipFill>
        <p:spPr>
          <a:xfrm>
            <a:off x="182156" y="149663"/>
            <a:ext cx="11800741" cy="4082094"/>
          </a:xfrm>
          <a:prstGeom prst="rect">
            <a:avLst/>
          </a:prstGeom>
          <a:ln>
            <a:noFill/>
          </a:ln>
          <a:effectLst>
            <a:softEdge rad="112500"/>
          </a:effectLst>
        </p:spPr>
      </p:pic>
      <p:pic>
        <p:nvPicPr>
          <p:cNvPr id="8" name="Рисунок 7" descr="1.jpg"/>
          <p:cNvPicPr>
            <a:picLocks noChangeAspect="1"/>
          </p:cNvPicPr>
          <p:nvPr/>
        </p:nvPicPr>
        <p:blipFill>
          <a:blip r:embed="rId3"/>
          <a:stretch>
            <a:fillRect/>
          </a:stretch>
        </p:blipFill>
        <p:spPr>
          <a:xfrm>
            <a:off x="274523" y="4236262"/>
            <a:ext cx="1596804" cy="2364200"/>
          </a:xfrm>
          <a:prstGeom prst="rect">
            <a:avLst/>
          </a:prstGeom>
        </p:spPr>
      </p:pic>
      <p:pic>
        <p:nvPicPr>
          <p:cNvPr id="9" name="Рисунок 8" descr="самсон.jpg"/>
          <p:cNvPicPr>
            <a:picLocks noChangeAspect="1"/>
          </p:cNvPicPr>
          <p:nvPr/>
        </p:nvPicPr>
        <p:blipFill>
          <a:blip r:embed="rId4"/>
          <a:stretch>
            <a:fillRect/>
          </a:stretch>
        </p:blipFill>
        <p:spPr>
          <a:xfrm>
            <a:off x="1881001" y="4250031"/>
            <a:ext cx="1665533" cy="2342155"/>
          </a:xfrm>
          <a:prstGeom prst="rect">
            <a:avLst/>
          </a:prstGeom>
        </p:spPr>
      </p:pic>
      <p:pic>
        <p:nvPicPr>
          <p:cNvPr id="10" name="Рисунок 9" descr="2.jpg"/>
          <p:cNvPicPr>
            <a:picLocks noChangeAspect="1"/>
          </p:cNvPicPr>
          <p:nvPr/>
        </p:nvPicPr>
        <p:blipFill>
          <a:blip r:embed="rId5"/>
          <a:stretch>
            <a:fillRect/>
          </a:stretch>
        </p:blipFill>
        <p:spPr>
          <a:xfrm>
            <a:off x="3544176" y="4236484"/>
            <a:ext cx="1750830" cy="2334440"/>
          </a:xfrm>
          <a:prstGeom prst="rect">
            <a:avLst/>
          </a:prstGeom>
        </p:spPr>
      </p:pic>
      <p:pic>
        <p:nvPicPr>
          <p:cNvPr id="11" name="Рисунок 10" descr="добытчица.jpg"/>
          <p:cNvPicPr>
            <a:picLocks noChangeAspect="1"/>
          </p:cNvPicPr>
          <p:nvPr/>
        </p:nvPicPr>
        <p:blipFill>
          <a:blip r:embed="rId6"/>
          <a:stretch>
            <a:fillRect/>
          </a:stretch>
        </p:blipFill>
        <p:spPr>
          <a:xfrm>
            <a:off x="5302313" y="4226656"/>
            <a:ext cx="1513147" cy="2359954"/>
          </a:xfrm>
          <a:prstGeom prst="rect">
            <a:avLst/>
          </a:prstGeom>
        </p:spPr>
      </p:pic>
      <p:pic>
        <p:nvPicPr>
          <p:cNvPr id="12" name="Рисунок 11" descr="3.jpg"/>
          <p:cNvPicPr>
            <a:picLocks noChangeAspect="1"/>
          </p:cNvPicPr>
          <p:nvPr/>
        </p:nvPicPr>
        <p:blipFill>
          <a:blip r:embed="rId7"/>
          <a:stretch>
            <a:fillRect/>
          </a:stretch>
        </p:blipFill>
        <p:spPr>
          <a:xfrm>
            <a:off x="6826083" y="4234936"/>
            <a:ext cx="1711842" cy="2338877"/>
          </a:xfrm>
          <a:prstGeom prst="rect">
            <a:avLst/>
          </a:prstGeom>
        </p:spPr>
      </p:pic>
      <p:pic>
        <p:nvPicPr>
          <p:cNvPr id="13" name="Рисунок 12" descr="4.jpg"/>
          <p:cNvPicPr>
            <a:picLocks noChangeAspect="1"/>
          </p:cNvPicPr>
          <p:nvPr/>
        </p:nvPicPr>
        <p:blipFill>
          <a:blip r:embed="rId8"/>
          <a:stretch>
            <a:fillRect/>
          </a:stretch>
        </p:blipFill>
        <p:spPr>
          <a:xfrm>
            <a:off x="8539093" y="4242392"/>
            <a:ext cx="1792948" cy="2331716"/>
          </a:xfrm>
          <a:prstGeom prst="rect">
            <a:avLst/>
          </a:prstGeom>
        </p:spPr>
      </p:pic>
      <p:pic>
        <p:nvPicPr>
          <p:cNvPr id="14" name="Рисунок 13" descr="6.jpg"/>
          <p:cNvPicPr>
            <a:picLocks noChangeAspect="1"/>
          </p:cNvPicPr>
          <p:nvPr/>
        </p:nvPicPr>
        <p:blipFill>
          <a:blip r:embed="rId9"/>
          <a:stretch>
            <a:fillRect/>
          </a:stretch>
        </p:blipFill>
        <p:spPr>
          <a:xfrm>
            <a:off x="10345479" y="4217140"/>
            <a:ext cx="1569186" cy="235378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поломничество1.jpg"/>
          <p:cNvPicPr>
            <a:picLocks noChangeAspect="1"/>
          </p:cNvPicPr>
          <p:nvPr/>
        </p:nvPicPr>
        <p:blipFill>
          <a:blip r:embed="rId2"/>
          <a:stretch>
            <a:fillRect/>
          </a:stretch>
        </p:blipFill>
        <p:spPr>
          <a:xfrm>
            <a:off x="243882" y="247758"/>
            <a:ext cx="11707113" cy="6360826"/>
          </a:xfrm>
          <a:prstGeom prst="rect">
            <a:avLst/>
          </a:prstGeom>
          <a:ln>
            <a:noFill/>
          </a:ln>
          <a:effectLst>
            <a:softEdge rad="112500"/>
          </a:effectLst>
        </p:spPr>
      </p:pic>
      <p:sp>
        <p:nvSpPr>
          <p:cNvPr id="3" name="Скругленный прямоугольник 2"/>
          <p:cNvSpPr/>
          <p:nvPr/>
        </p:nvSpPr>
        <p:spPr>
          <a:xfrm>
            <a:off x="6996223" y="4625163"/>
            <a:ext cx="4752753" cy="1786269"/>
          </a:xfrm>
          <a:prstGeom prst="roundRect">
            <a:avLst>
              <a:gd name="adj" fmla="val 50000"/>
            </a:avLst>
          </a:prstGeom>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r>
              <a:rPr lang="de-DE" sz="4400" b="1" dirty="0" smtClean="0">
                <a:solidFill>
                  <a:schemeClr val="tx1"/>
                </a:solidFill>
              </a:rPr>
              <a:t>Pilgerfahrten</a:t>
            </a:r>
            <a:endParaRPr lang="ru-RU" sz="4400" b="1"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20180315_153818.jpg"/>
          <p:cNvPicPr>
            <a:picLocks noGrp="1" noChangeAspect="1"/>
          </p:cNvPicPr>
          <p:nvPr>
            <p:ph sz="quarter" idx="1"/>
          </p:nvPr>
        </p:nvPicPr>
        <p:blipFill>
          <a:blip r:embed="rId2"/>
          <a:stretch>
            <a:fillRect/>
          </a:stretch>
        </p:blipFill>
        <p:spPr>
          <a:xfrm>
            <a:off x="5433237" y="1679944"/>
            <a:ext cx="6560288" cy="4920216"/>
          </a:xfrm>
          <a:prstGeom prst="rect">
            <a:avLst/>
          </a:prstGeom>
          <a:ln>
            <a:noFill/>
          </a:ln>
          <a:effectLst>
            <a:softEdge rad="112500"/>
          </a:effectLst>
        </p:spPr>
      </p:pic>
      <p:pic>
        <p:nvPicPr>
          <p:cNvPr id="5" name="Рисунок 4" descr="20180314_180501.jpg"/>
          <p:cNvPicPr>
            <a:picLocks noChangeAspect="1"/>
          </p:cNvPicPr>
          <p:nvPr/>
        </p:nvPicPr>
        <p:blipFill>
          <a:blip r:embed="rId3"/>
          <a:stretch>
            <a:fillRect/>
          </a:stretch>
        </p:blipFill>
        <p:spPr>
          <a:xfrm>
            <a:off x="237460" y="130248"/>
            <a:ext cx="7184065" cy="5388049"/>
          </a:xfrm>
          <a:prstGeom prst="rect">
            <a:avLst/>
          </a:prstGeom>
          <a:ln>
            <a:noFill/>
          </a:ln>
          <a:effectLst>
            <a:softEdge rad="112500"/>
          </a:effectLst>
        </p:spPr>
      </p:pic>
      <p:pic>
        <p:nvPicPr>
          <p:cNvPr id="6" name="Рисунок 5" descr="20180312_134755.jpg"/>
          <p:cNvPicPr>
            <a:picLocks noChangeAspect="1"/>
          </p:cNvPicPr>
          <p:nvPr/>
        </p:nvPicPr>
        <p:blipFill>
          <a:blip r:embed="rId4"/>
          <a:stretch>
            <a:fillRect/>
          </a:stretch>
        </p:blipFill>
        <p:spPr>
          <a:xfrm>
            <a:off x="0" y="0"/>
            <a:ext cx="1410788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457196"/>
            <a:ext cx="10363200" cy="854112"/>
          </a:xfrm>
        </p:spPr>
        <p:txBody>
          <a:bodyPr/>
          <a:lstStyle/>
          <a:p>
            <a:r>
              <a:rPr lang="de-DE" dirty="0" smtClean="0">
                <a:solidFill>
                  <a:schemeClr val="bg1">
                    <a:lumMod val="50000"/>
                  </a:schemeClr>
                </a:solidFill>
              </a:rPr>
              <a:t>Zukunftspläne </a:t>
            </a:r>
            <a:endParaRPr lang="ru-RU" dirty="0">
              <a:solidFill>
                <a:schemeClr val="bg1">
                  <a:lumMod val="50000"/>
                </a:schemeClr>
              </a:solidFill>
            </a:endParaRPr>
          </a:p>
        </p:txBody>
      </p:sp>
      <p:sp>
        <p:nvSpPr>
          <p:cNvPr id="3" name="Содержимое 2"/>
          <p:cNvSpPr>
            <a:spLocks noGrp="1"/>
          </p:cNvSpPr>
          <p:nvPr>
            <p:ph sz="quarter" idx="1"/>
          </p:nvPr>
        </p:nvSpPr>
        <p:spPr>
          <a:xfrm>
            <a:off x="1219200" y="1830588"/>
            <a:ext cx="10363200" cy="4572000"/>
          </a:xfrm>
        </p:spPr>
        <p:txBody>
          <a:bodyPr>
            <a:normAutofit/>
          </a:bodyPr>
          <a:lstStyle/>
          <a:p>
            <a:r>
              <a:rPr lang="de-DE" sz="3300" b="1" dirty="0" smtClean="0">
                <a:solidFill>
                  <a:schemeClr val="tx1"/>
                </a:solidFill>
              </a:rPr>
              <a:t>Jugendausflüge</a:t>
            </a:r>
          </a:p>
          <a:p>
            <a:pPr>
              <a:buNone/>
            </a:pPr>
            <a:endParaRPr lang="de-DE" sz="3300" b="1" dirty="0" smtClean="0">
              <a:solidFill>
                <a:schemeClr val="tx1"/>
              </a:solidFill>
            </a:endParaRPr>
          </a:p>
          <a:p>
            <a:r>
              <a:rPr lang="de-DE" sz="3300" b="1" dirty="0" err="1" smtClean="0">
                <a:solidFill>
                  <a:schemeClr val="tx1"/>
                </a:solidFill>
              </a:rPr>
              <a:t>Katechesegespräche</a:t>
            </a:r>
            <a:endParaRPr lang="de-DE" sz="3300" b="1" dirty="0" smtClean="0">
              <a:solidFill>
                <a:schemeClr val="tx1"/>
              </a:solidFill>
            </a:endParaRPr>
          </a:p>
          <a:p>
            <a:endParaRPr lang="de-DE" sz="3300" b="1" dirty="0" smtClean="0">
              <a:solidFill>
                <a:schemeClr val="tx1"/>
              </a:solidFill>
            </a:endParaRPr>
          </a:p>
          <a:p>
            <a:r>
              <a:rPr lang="de-DE" sz="3300" b="1" dirty="0" smtClean="0">
                <a:solidFill>
                  <a:schemeClr val="tx1"/>
                </a:solidFill>
              </a:rPr>
              <a:t>Pädagogikkurse für Eltern</a:t>
            </a:r>
          </a:p>
          <a:p>
            <a:endParaRPr lang="de-DE" sz="3300" b="1" dirty="0" smtClean="0">
              <a:solidFill>
                <a:schemeClr val="tx1"/>
              </a:solidFill>
            </a:endParaRPr>
          </a:p>
          <a:p>
            <a:r>
              <a:rPr lang="de-DE" sz="3300" b="1" dirty="0" smtClean="0">
                <a:solidFill>
                  <a:schemeClr val="tx1"/>
                </a:solidFill>
              </a:rPr>
              <a:t>Gemeinsam Bibel lesen und besprechen</a:t>
            </a:r>
          </a:p>
          <a:p>
            <a:endParaRPr lang="de-DE" sz="3300" b="1" dirty="0" smtClean="0">
              <a:solidFill>
                <a:schemeClr val="tx1"/>
              </a:solidFill>
            </a:endParaRPr>
          </a:p>
          <a:p>
            <a:endParaRPr lang="ru-RU" dirty="0" smtClean="0"/>
          </a:p>
          <a:p>
            <a:endParaRPr lang="ru-RU" dirty="0"/>
          </a:p>
        </p:txBody>
      </p:sp>
      <p:pic>
        <p:nvPicPr>
          <p:cNvPr id="5" name="Рисунок 4" descr="111111.png"/>
          <p:cNvPicPr>
            <a:picLocks noChangeAspect="1"/>
          </p:cNvPicPr>
          <p:nvPr/>
        </p:nvPicPr>
        <p:blipFill>
          <a:blip r:embed="rId2"/>
          <a:stretch>
            <a:fillRect/>
          </a:stretch>
        </p:blipFill>
        <p:spPr>
          <a:xfrm>
            <a:off x="5858540" y="246618"/>
            <a:ext cx="6075877" cy="4047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14"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3">
                                            <p:txEl>
                                              <p:pRg st="2" end="2"/>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3">
                                            <p:txEl>
                                              <p:pRg st="4" end="4"/>
                                            </p:txEl>
                                          </p:spTgt>
                                        </p:tgtEl>
                                        <p:attrNameLst>
                                          <p:attrName>style.visibility</p:attrName>
                                        </p:attrNameLst>
                                      </p:cBhvr>
                                      <p:to>
                                        <p:strVal val="visible"/>
                                      </p:to>
                                    </p:set>
                                    <p:anim calcmode="discrete" valueType="clr">
                                      <p:cBhvr override="childStyle">
                                        <p:cTn id="21" dur="80"/>
                                        <p:tgtEl>
                                          <p:spTgt spid="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
                                            <p:txEl>
                                              <p:pRg st="4" end="4"/>
                                            </p:txEl>
                                          </p:spTgt>
                                        </p:tgtEl>
                                        <p:attrNameLst>
                                          <p:attrName>fillcolor</p:attrName>
                                        </p:attrNameLst>
                                      </p:cBhvr>
                                      <p:tavLst>
                                        <p:tav tm="0">
                                          <p:val>
                                            <p:clrVal>
                                              <a:schemeClr val="accent2"/>
                                            </p:clrVal>
                                          </p:val>
                                        </p:tav>
                                        <p:tav tm="50000">
                                          <p:val>
                                            <p:clrVal>
                                              <a:schemeClr val="hlink"/>
                                            </p:clrVal>
                                          </p:val>
                                        </p:tav>
                                      </p:tavLst>
                                    </p:anim>
                                    <p:set>
                                      <p:cBhvr>
                                        <p:cTn id="23" dur="80"/>
                                        <p:tgtEl>
                                          <p:spTgt spid="3">
                                            <p:txEl>
                                              <p:pRg st="4" end="4"/>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3">
                                            <p:txEl>
                                              <p:pRg st="6" end="6"/>
                                            </p:txEl>
                                          </p:spTgt>
                                        </p:tgtEl>
                                        <p:attrNameLst>
                                          <p:attrName>style.visibility</p:attrName>
                                        </p:attrNameLst>
                                      </p:cBhvr>
                                      <p:to>
                                        <p:strVal val="visible"/>
                                      </p:to>
                                    </p:set>
                                    <p:anim calcmode="discrete" valueType="clr">
                                      <p:cBhvr override="childStyle">
                                        <p:cTn id="28" dur="80"/>
                                        <p:tgtEl>
                                          <p:spTgt spid="3">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3">
                                            <p:txEl>
                                              <p:pRg st="6" end="6"/>
                                            </p:txEl>
                                          </p:spTgt>
                                        </p:tgtEl>
                                        <p:attrNameLst>
                                          <p:attrName>fillcolor</p:attrName>
                                        </p:attrNameLst>
                                      </p:cBhvr>
                                      <p:tavLst>
                                        <p:tav tm="0">
                                          <p:val>
                                            <p:clrVal>
                                              <a:schemeClr val="accent2"/>
                                            </p:clrVal>
                                          </p:val>
                                        </p:tav>
                                        <p:tav tm="50000">
                                          <p:val>
                                            <p:clrVal>
                                              <a:schemeClr val="hlink"/>
                                            </p:clrVal>
                                          </p:val>
                                        </p:tav>
                                      </p:tavLst>
                                    </p:anim>
                                    <p:set>
                                      <p:cBhvr>
                                        <p:cTn id="30" dur="80"/>
                                        <p:tgtEl>
                                          <p:spTgt spid="3">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3333.jpg"/>
          <p:cNvPicPr>
            <a:picLocks noChangeAspect="1"/>
          </p:cNvPicPr>
          <p:nvPr/>
        </p:nvPicPr>
        <p:blipFill>
          <a:blip r:embed="rId2"/>
          <a:stretch>
            <a:fillRect/>
          </a:stretch>
        </p:blipFill>
        <p:spPr>
          <a:xfrm>
            <a:off x="-485318" y="0"/>
            <a:ext cx="12718473" cy="6858000"/>
          </a:xfrm>
          <a:prstGeom prst="rect">
            <a:avLst/>
          </a:prstGeom>
        </p:spPr>
      </p:pic>
      <p:sp>
        <p:nvSpPr>
          <p:cNvPr id="5" name="Скругленный прямоугольник 4"/>
          <p:cNvSpPr/>
          <p:nvPr/>
        </p:nvSpPr>
        <p:spPr>
          <a:xfrm>
            <a:off x="6216074" y="4738255"/>
            <a:ext cx="5948218" cy="2110509"/>
          </a:xfrm>
          <a:prstGeom prst="roundRect">
            <a:avLst>
              <a:gd name="adj" fmla="val 39497"/>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5000" b="1" dirty="0" smtClean="0">
                <a:solidFill>
                  <a:schemeClr val="tx1"/>
                </a:solidFill>
                <a:latin typeface="Calibri" pitchFamily="34" charset="0"/>
                <a:cs typeface="Calibri" pitchFamily="34" charset="0"/>
              </a:rPr>
              <a:t>Vielen Dank für Ihre Aufmerksamkeit </a:t>
            </a:r>
            <a:endParaRPr lang="ru-RU" sz="5000" dirty="0">
              <a:solidFill>
                <a:schemeClr val="tx1"/>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3767" y="274638"/>
            <a:ext cx="10678633" cy="1143000"/>
          </a:xfrm>
        </p:spPr>
        <p:txBody>
          <a:bodyPr>
            <a:normAutofit/>
          </a:bodyPr>
          <a:lstStyle/>
          <a:p>
            <a:r>
              <a:rPr lang="de-DE" sz="4400" b="1" dirty="0" smtClean="0"/>
              <a:t>Orthodoxie in Deutschland</a:t>
            </a:r>
            <a:endParaRPr lang="ru-RU" sz="4400" dirty="0"/>
          </a:p>
        </p:txBody>
      </p:sp>
      <p:sp>
        <p:nvSpPr>
          <p:cNvPr id="3" name="Содержимое 2"/>
          <p:cNvSpPr>
            <a:spLocks noGrp="1"/>
          </p:cNvSpPr>
          <p:nvPr>
            <p:ph sz="quarter" idx="1"/>
          </p:nvPr>
        </p:nvSpPr>
        <p:spPr>
          <a:xfrm>
            <a:off x="808073" y="1447800"/>
            <a:ext cx="9526774" cy="4572000"/>
          </a:xfrm>
        </p:spPr>
        <p:txBody>
          <a:bodyPr/>
          <a:lstStyle/>
          <a:p>
            <a:r>
              <a:rPr lang="de-DE" sz="3300" b="1" dirty="0" smtClean="0"/>
              <a:t>Drittgrößte </a:t>
            </a:r>
            <a:r>
              <a:rPr lang="de-DE" sz="3300" b="1" dirty="0" err="1" smtClean="0"/>
              <a:t>christlichein</a:t>
            </a:r>
            <a:r>
              <a:rPr lang="de-DE" sz="3300" b="1" dirty="0" smtClean="0"/>
              <a:t> Deutschland Konfession</a:t>
            </a:r>
            <a:endParaRPr lang="ru-RU" sz="3300" b="1" dirty="0" smtClean="0"/>
          </a:p>
          <a:p>
            <a:r>
              <a:rPr lang="de-DE" sz="3300" b="1" dirty="0" smtClean="0"/>
              <a:t>Ca. 1,3 Millionen </a:t>
            </a:r>
            <a:r>
              <a:rPr lang="de-DE" sz="3300" dirty="0" smtClean="0"/>
              <a:t>Gläubige davon ca. 250.000 </a:t>
            </a:r>
          </a:p>
          <a:p>
            <a:pPr>
              <a:buNone/>
            </a:pPr>
            <a:r>
              <a:rPr lang="de-DE" sz="3300" dirty="0" smtClean="0"/>
              <a:t>	russ.-orthodox. Christen</a:t>
            </a:r>
            <a:endParaRPr lang="ru-RU" sz="3300" dirty="0" smtClean="0"/>
          </a:p>
          <a:p>
            <a:r>
              <a:rPr lang="de-DE" sz="3300" dirty="0" smtClean="0"/>
              <a:t>Ca. 65 russ.-orthodox. Gemeinden in der Berliner Diözese des Moskauer Patriarchates, Vorsteher: Erzbischof  </a:t>
            </a:r>
            <a:r>
              <a:rPr lang="de-DE" sz="3300" dirty="0" err="1" smtClean="0"/>
              <a:t>Tihon</a:t>
            </a:r>
            <a:r>
              <a:rPr lang="de-DE" sz="3300" dirty="0" smtClean="0"/>
              <a:t> (</a:t>
            </a:r>
            <a:r>
              <a:rPr lang="de-DE" sz="3300" dirty="0" err="1" smtClean="0"/>
              <a:t>Podolskij</a:t>
            </a:r>
            <a:r>
              <a:rPr lang="de-DE" sz="3300" dirty="0" smtClean="0"/>
              <a:t>)</a:t>
            </a:r>
            <a:endParaRPr lang="ru-RU" sz="3300" dirty="0" smtClean="0"/>
          </a:p>
          <a:p>
            <a:endParaRPr lang="de-DE" dirty="0" smtClean="0"/>
          </a:p>
          <a:p>
            <a:endParaRPr lang="ru-RU" dirty="0"/>
          </a:p>
        </p:txBody>
      </p:sp>
      <p:pic>
        <p:nvPicPr>
          <p:cNvPr id="4" name="Рисунок 3" descr="fakts.jpg"/>
          <p:cNvPicPr>
            <a:picLocks noChangeAspect="1"/>
          </p:cNvPicPr>
          <p:nvPr/>
        </p:nvPicPr>
        <p:blipFill>
          <a:blip r:embed="rId2"/>
          <a:stretch>
            <a:fillRect/>
          </a:stretch>
        </p:blipFill>
        <p:spPr>
          <a:xfrm>
            <a:off x="7336459" y="4308367"/>
            <a:ext cx="4586735" cy="21243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3368" y="-257012"/>
            <a:ext cx="10363200" cy="1143000"/>
          </a:xfrm>
        </p:spPr>
        <p:txBody>
          <a:bodyPr>
            <a:normAutofit/>
          </a:bodyPr>
          <a:lstStyle/>
          <a:p>
            <a:r>
              <a:rPr lang="de-DE" sz="4400" b="1" dirty="0" smtClean="0"/>
              <a:t>Orthodoxe Glaube</a:t>
            </a:r>
            <a:r>
              <a:rPr lang="ru-RU" sz="4400" b="1" dirty="0" smtClean="0"/>
              <a:t> </a:t>
            </a:r>
            <a:r>
              <a:rPr lang="ru-RU" sz="3700" b="1" dirty="0" smtClean="0"/>
              <a:t>(</a:t>
            </a:r>
            <a:r>
              <a:rPr lang="de-DE" sz="3700" b="1" dirty="0" smtClean="0"/>
              <a:t>Das Glaubensbekenntnis</a:t>
            </a:r>
            <a:r>
              <a:rPr lang="ru-RU" sz="3700" b="1" dirty="0" smtClean="0"/>
              <a:t>)</a:t>
            </a:r>
            <a:endParaRPr lang="ru-RU" sz="3700" dirty="0"/>
          </a:p>
        </p:txBody>
      </p:sp>
      <p:sp>
        <p:nvSpPr>
          <p:cNvPr id="4" name="TextBox 3"/>
          <p:cNvSpPr txBox="1"/>
          <p:nvPr/>
        </p:nvSpPr>
        <p:spPr>
          <a:xfrm>
            <a:off x="155937" y="744272"/>
            <a:ext cx="11876568" cy="6093976"/>
          </a:xfrm>
          <a:prstGeom prst="rect">
            <a:avLst/>
          </a:prstGeom>
          <a:noFill/>
        </p:spPr>
        <p:txBody>
          <a:bodyPr wrap="square" rtlCol="0">
            <a:spAutoFit/>
          </a:bodyPr>
          <a:lstStyle/>
          <a:p>
            <a:pPr algn="just"/>
            <a:r>
              <a:rPr lang="de-DE" sz="2000" b="1" dirty="0" smtClean="0"/>
              <a:t>Ich glaube </a:t>
            </a:r>
            <a:r>
              <a:rPr lang="de-DE" sz="3300" b="1" u="sng" dirty="0" smtClean="0"/>
              <a:t>an den einen Gott, den Vater</a:t>
            </a:r>
            <a:r>
              <a:rPr lang="de-DE" sz="3200" b="1" dirty="0" smtClean="0"/>
              <a:t>, </a:t>
            </a:r>
            <a:r>
              <a:rPr lang="de-DE" sz="2000" b="1" dirty="0" smtClean="0"/>
              <a:t>den Allherrscher, den Schöpfer des Himmels und der Erde, alles Sichtbaren und Unsichtbaren. Und </a:t>
            </a:r>
            <a:r>
              <a:rPr lang="de-DE" sz="3300" b="1" u="sng" dirty="0" smtClean="0"/>
              <a:t>an den einen Herrn Jesus Christus, Gottes </a:t>
            </a:r>
            <a:r>
              <a:rPr lang="de-DE" sz="2000" b="1" dirty="0" smtClean="0"/>
              <a:t>einziggezeugten </a:t>
            </a:r>
            <a:r>
              <a:rPr lang="de-DE" sz="3300" b="1" u="sng" dirty="0" smtClean="0"/>
              <a:t>Sohn</a:t>
            </a:r>
            <a:r>
              <a:rPr lang="de-DE" sz="2000" b="1" dirty="0" smtClean="0"/>
              <a:t>, den aus dem Vater Gezeugten vor aller Zeit, Licht vom Lichte, wahren Gott vom wahren Gott, gezeugt, nicht geschaffen, den dem Vater Wesenseinen, durch den alles geworden ist, den für uns Menschen und zu unserer Errettung von den Himmeln Herabgestiegenen und Fleischgewordenen aus dem Heiligen Geist und der Jungfrau Maria und Menschgewordenen, den für uns unter Pontius Pilatus Gekreuzigten, der gelitten hat und begraben worden ist, den am dritten Tage Auferstandenen gemäß den Schriften, den in die Himmel Aufgestiegenen und zur Rechten des Vaters Sitzenden, den mit Herrlichkeit Wiederkommenden, zu richten die Lebenden und die Toten, dessen Königtum ohne Ende sein wird. Und </a:t>
            </a:r>
            <a:r>
              <a:rPr lang="de-DE" sz="3300" b="1" u="sng" dirty="0" smtClean="0"/>
              <a:t>an den Heiligen Geist</a:t>
            </a:r>
            <a:r>
              <a:rPr lang="de-DE" sz="2000" b="1" dirty="0" smtClean="0"/>
              <a:t>, den Herrn, den </a:t>
            </a:r>
            <a:r>
              <a:rPr lang="de-DE" sz="2000" b="1" dirty="0" err="1" smtClean="0"/>
              <a:t>Lebenschaffenden</a:t>
            </a:r>
            <a:r>
              <a:rPr lang="de-DE" sz="2000" b="1" dirty="0" smtClean="0"/>
              <a:t>, den aus dem Vater Hervorgehenden, den mit dem Vater und dem Sohn Angebeteten und Verherrlichten, der gesprochen hat durch die Propheten, </a:t>
            </a:r>
            <a:r>
              <a:rPr lang="de-DE" sz="3300" b="1" u="sng" dirty="0" smtClean="0"/>
              <a:t>an die eine, heilige, katholische und apostolische Kirche</a:t>
            </a:r>
            <a:r>
              <a:rPr lang="de-DE" sz="2000" b="1" dirty="0" smtClean="0"/>
              <a:t>. Ich bekenne </a:t>
            </a:r>
            <a:r>
              <a:rPr lang="de-DE" sz="3300" b="1" u="sng" dirty="0" smtClean="0"/>
              <a:t>die eine Taufe </a:t>
            </a:r>
            <a:r>
              <a:rPr lang="de-DE" sz="2000" b="1" dirty="0" smtClean="0"/>
              <a:t>zur Vergebung der Sünden. Ich erwarte die </a:t>
            </a:r>
            <a:r>
              <a:rPr lang="de-DE" sz="3300" b="1" u="sng" dirty="0" smtClean="0"/>
              <a:t>Auferstehung der Toten  und das Leben der künftigen Welt</a:t>
            </a:r>
            <a:r>
              <a:rPr lang="de-DE" sz="2000" b="1" dirty="0" smtClean="0"/>
              <a:t>. Amen.</a:t>
            </a:r>
            <a:endParaRPr lang="ru-RU" sz="2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iterate type="lt">
                                    <p:tmPct val="0"/>
                                  </p:iterate>
                                  <p:childTnLst>
                                    <p:animEffect transition="out" filter="fade">
                                      <p:cBhvr>
                                        <p:cTn id="6" dur="500" tmFilter="0, 0; .2, .5; .8, .5; 1, 0"/>
                                        <p:tgtEl>
                                          <p:spTgt spid="4">
                                            <p:txEl>
                                              <p:pRg st="0" end="0"/>
                                            </p:txEl>
                                          </p:spTgt>
                                        </p:tgtEl>
                                      </p:cBhvr>
                                    </p:animEffect>
                                    <p:animScale>
                                      <p:cBhvr>
                                        <p:cTn id="7" dur="250" autoRev="1" fill="hold"/>
                                        <p:tgtEl>
                                          <p:spTgt spid="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9098" y="83244"/>
            <a:ext cx="11093302" cy="1143000"/>
          </a:xfrm>
        </p:spPr>
        <p:txBody>
          <a:bodyPr>
            <a:normAutofit/>
          </a:bodyPr>
          <a:lstStyle/>
          <a:p>
            <a:r>
              <a:rPr lang="de-DE" sz="4400" b="1" dirty="0" smtClean="0"/>
              <a:t>Orthodoxe Glaube  </a:t>
            </a:r>
            <a:r>
              <a:rPr lang="ru-RU" sz="3700" b="1" dirty="0" smtClean="0"/>
              <a:t>(</a:t>
            </a:r>
            <a:r>
              <a:rPr lang="de-DE" sz="3700" b="1" dirty="0" smtClean="0"/>
              <a:t>Theologische Unterschiede</a:t>
            </a:r>
            <a:r>
              <a:rPr lang="ru-RU" sz="3700" b="1" dirty="0" smtClean="0"/>
              <a:t>)</a:t>
            </a:r>
            <a:endParaRPr lang="ru-RU" sz="3700" dirty="0"/>
          </a:p>
        </p:txBody>
      </p:sp>
      <p:sp>
        <p:nvSpPr>
          <p:cNvPr id="3" name="Содержимое 2"/>
          <p:cNvSpPr>
            <a:spLocks noGrp="1"/>
          </p:cNvSpPr>
          <p:nvPr>
            <p:ph sz="quarter" idx="1"/>
          </p:nvPr>
        </p:nvSpPr>
        <p:spPr>
          <a:xfrm>
            <a:off x="255181" y="1405275"/>
            <a:ext cx="11748977" cy="5091223"/>
          </a:xfrm>
        </p:spPr>
        <p:txBody>
          <a:bodyPr>
            <a:noAutofit/>
          </a:bodyPr>
          <a:lstStyle/>
          <a:p>
            <a:pPr>
              <a:lnSpc>
                <a:spcPct val="150000"/>
              </a:lnSpc>
            </a:pPr>
            <a:r>
              <a:rPr lang="de-DE" sz="3700" dirty="0" smtClean="0"/>
              <a:t>„</a:t>
            </a:r>
            <a:r>
              <a:rPr lang="de-DE" sz="3700" b="1" dirty="0" err="1" smtClean="0"/>
              <a:t>Filioque</a:t>
            </a:r>
            <a:r>
              <a:rPr lang="de-DE" sz="3700" dirty="0" smtClean="0"/>
              <a:t>“ – ...der vom Vater [kath.: und vom Sohne] ausgeht...,</a:t>
            </a:r>
            <a:endParaRPr lang="ru-RU" sz="3700" dirty="0" smtClean="0"/>
          </a:p>
          <a:p>
            <a:r>
              <a:rPr lang="de-DE" sz="3700" dirty="0" smtClean="0"/>
              <a:t>päpstliches Primat und </a:t>
            </a:r>
            <a:r>
              <a:rPr lang="de-DE" sz="3700" b="1" dirty="0" smtClean="0"/>
              <a:t>Unfehlbarkeit des Papstes </a:t>
            </a:r>
            <a:r>
              <a:rPr lang="de-DE" sz="3700" dirty="0" smtClean="0"/>
              <a:t>gemäß </a:t>
            </a:r>
            <a:r>
              <a:rPr lang="de-DE" sz="3700" dirty="0" err="1" smtClean="0"/>
              <a:t>Vatikanum</a:t>
            </a:r>
            <a:r>
              <a:rPr lang="de-DE" sz="3700" dirty="0" smtClean="0"/>
              <a:t> I (1870)</a:t>
            </a:r>
            <a:endParaRPr lang="ru-RU" sz="3700" dirty="0" smtClean="0"/>
          </a:p>
          <a:p>
            <a:r>
              <a:rPr lang="de-DE" sz="3700" dirty="0" smtClean="0"/>
              <a:t>Unbefleckte Empfängnis (seit 18. Jhd.) und </a:t>
            </a:r>
            <a:r>
              <a:rPr lang="de-DE" sz="3700" b="1" dirty="0" smtClean="0"/>
              <a:t>leibliche Aufnahme Mariens </a:t>
            </a:r>
            <a:r>
              <a:rPr lang="de-DE" sz="3700" dirty="0" smtClean="0"/>
              <a:t>in den Himmel</a:t>
            </a:r>
            <a:endParaRPr lang="ru-RU" sz="3700" dirty="0" smtClean="0"/>
          </a:p>
          <a:p>
            <a:r>
              <a:rPr lang="de-DE" sz="3700" dirty="0" smtClean="0"/>
              <a:t>Lehre vom </a:t>
            </a:r>
            <a:r>
              <a:rPr lang="de-DE" sz="3700" b="1" dirty="0" smtClean="0"/>
              <a:t>Fegefeuer</a:t>
            </a:r>
            <a:r>
              <a:rPr lang="de-DE" sz="3700" dirty="0" smtClean="0"/>
              <a:t> und vom </a:t>
            </a:r>
            <a:r>
              <a:rPr lang="de-DE" sz="3700" b="1" dirty="0" smtClean="0"/>
              <a:t>Überschuss</a:t>
            </a:r>
            <a:r>
              <a:rPr lang="de-DE" sz="3700" dirty="0" smtClean="0"/>
              <a:t> der </a:t>
            </a:r>
            <a:r>
              <a:rPr lang="de-DE" sz="3700" b="1" dirty="0" smtClean="0"/>
              <a:t>Tugendwerke</a:t>
            </a:r>
            <a:r>
              <a:rPr lang="de-DE" sz="3700" dirty="0" smtClean="0"/>
              <a:t> der Heiligen (seit 12. </a:t>
            </a:r>
            <a:r>
              <a:rPr lang="ru-RU" sz="3700" dirty="0" err="1" smtClean="0"/>
              <a:t>Jhd</a:t>
            </a:r>
            <a:r>
              <a:rPr lang="ru-RU" sz="3700"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храм.jpg"/>
          <p:cNvPicPr>
            <a:picLocks noChangeAspect="1"/>
          </p:cNvPicPr>
          <p:nvPr/>
        </p:nvPicPr>
        <p:blipFill>
          <a:blip r:embed="rId2"/>
          <a:stretch>
            <a:fillRect/>
          </a:stretch>
        </p:blipFill>
        <p:spPr>
          <a:xfrm>
            <a:off x="2675353" y="278498"/>
            <a:ext cx="9359908" cy="6292424"/>
          </a:xfrm>
          <a:prstGeom prst="rect">
            <a:avLst/>
          </a:prstGeom>
        </p:spPr>
      </p:pic>
      <p:sp>
        <p:nvSpPr>
          <p:cNvPr id="6" name="Скругленный прямоугольник 5"/>
          <p:cNvSpPr/>
          <p:nvPr/>
        </p:nvSpPr>
        <p:spPr>
          <a:xfrm>
            <a:off x="287079" y="343788"/>
            <a:ext cx="3572539" cy="6344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sz="3300" b="1" dirty="0" smtClean="0"/>
              <a:t>A </a:t>
            </a:r>
            <a:r>
              <a:rPr lang="de-DE" sz="3300" b="1" dirty="0" smtClean="0">
                <a:latin typeface="Arial"/>
                <a:cs typeface="Arial"/>
              </a:rPr>
              <a:t>→</a:t>
            </a:r>
            <a:r>
              <a:rPr lang="de-DE" sz="3300" b="1" dirty="0" smtClean="0"/>
              <a:t> Altarraum</a:t>
            </a:r>
            <a:endParaRPr lang="ru-RU" sz="3300" b="1" dirty="0"/>
          </a:p>
        </p:txBody>
      </p:sp>
      <p:sp>
        <p:nvSpPr>
          <p:cNvPr id="7" name="Скругленный прямоугольник 6"/>
          <p:cNvSpPr/>
          <p:nvPr/>
        </p:nvSpPr>
        <p:spPr>
          <a:xfrm>
            <a:off x="297713" y="1229841"/>
            <a:ext cx="3576087" cy="6344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sz="3300" b="1" dirty="0" smtClean="0"/>
              <a:t>B </a:t>
            </a:r>
            <a:r>
              <a:rPr lang="de-DE" sz="3300" b="1" dirty="0" smtClean="0">
                <a:latin typeface="Arial"/>
                <a:cs typeface="Arial"/>
              </a:rPr>
              <a:t>→ </a:t>
            </a:r>
            <a:r>
              <a:rPr lang="de-DE" sz="3300" b="1" dirty="0" smtClean="0"/>
              <a:t>Kirchenschiff</a:t>
            </a:r>
            <a:endParaRPr lang="ru-RU" sz="3300" b="1" dirty="0" smtClean="0"/>
          </a:p>
        </p:txBody>
      </p:sp>
      <p:sp>
        <p:nvSpPr>
          <p:cNvPr id="10" name="Прямоугольник 9"/>
          <p:cNvSpPr/>
          <p:nvPr/>
        </p:nvSpPr>
        <p:spPr>
          <a:xfrm>
            <a:off x="350874" y="2360425"/>
            <a:ext cx="2115879" cy="97819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300" b="1" dirty="0" smtClean="0">
                <a:solidFill>
                  <a:schemeClr val="tx1"/>
                </a:solidFill>
              </a:rPr>
              <a:t>Altartisch</a:t>
            </a:r>
            <a:endParaRPr lang="ru-RU" sz="3300" b="1" dirty="0">
              <a:solidFill>
                <a:schemeClr val="tx1"/>
              </a:solidFill>
            </a:endParaRPr>
          </a:p>
        </p:txBody>
      </p:sp>
      <p:sp>
        <p:nvSpPr>
          <p:cNvPr id="11" name="Прямоугольник 10"/>
          <p:cNvSpPr/>
          <p:nvPr/>
        </p:nvSpPr>
        <p:spPr>
          <a:xfrm>
            <a:off x="354416" y="3480388"/>
            <a:ext cx="2115879" cy="97819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300" b="1" dirty="0" smtClean="0"/>
              <a:t>Opfertisch</a:t>
            </a:r>
            <a:endParaRPr lang="ru-RU" sz="3300" b="1" dirty="0"/>
          </a:p>
        </p:txBody>
      </p:sp>
      <p:sp>
        <p:nvSpPr>
          <p:cNvPr id="13" name="Скругленный прямоугольник 12"/>
          <p:cNvSpPr/>
          <p:nvPr/>
        </p:nvSpPr>
        <p:spPr>
          <a:xfrm>
            <a:off x="297712" y="4983126"/>
            <a:ext cx="3554817" cy="6344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sz="3300" b="1" dirty="0" smtClean="0"/>
              <a:t>C </a:t>
            </a:r>
            <a:r>
              <a:rPr lang="de-DE" sz="3300" b="1" dirty="0" smtClean="0">
                <a:latin typeface="Arial"/>
                <a:cs typeface="Arial"/>
              </a:rPr>
              <a:t>→</a:t>
            </a:r>
            <a:r>
              <a:rPr lang="de-DE" sz="3300" b="1" dirty="0" smtClean="0"/>
              <a:t> </a:t>
            </a:r>
            <a:r>
              <a:rPr lang="de-DE" sz="3300" b="1" dirty="0" err="1" smtClean="0"/>
              <a:t>Narthex</a:t>
            </a:r>
            <a:endParaRPr lang="ru-RU" sz="3300" b="1" dirty="0"/>
          </a:p>
        </p:txBody>
      </p:sp>
      <p:sp>
        <p:nvSpPr>
          <p:cNvPr id="14" name="Скругленный прямоугольник 13"/>
          <p:cNvSpPr/>
          <p:nvPr/>
        </p:nvSpPr>
        <p:spPr>
          <a:xfrm>
            <a:off x="297712" y="5833740"/>
            <a:ext cx="3554819" cy="6344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sz="3300" b="1" dirty="0" smtClean="0"/>
              <a:t>D </a:t>
            </a:r>
            <a:r>
              <a:rPr lang="de-DE" sz="3300" b="1" dirty="0" smtClean="0">
                <a:latin typeface="Arial"/>
                <a:cs typeface="Arial"/>
              </a:rPr>
              <a:t>→</a:t>
            </a:r>
            <a:r>
              <a:rPr lang="de-DE" sz="3300" b="1" dirty="0" smtClean="0"/>
              <a:t> Vorhof</a:t>
            </a:r>
            <a:endParaRPr lang="ru-RU" sz="3300"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900" decel="100000" fill="hold"/>
                                        <p:tgtEl>
                                          <p:spTgt spid="1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900" decel="100000" fill="hold"/>
                                        <p:tgtEl>
                                          <p:spTgt spid="1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Scale>
                                      <p:cBhvr>
                                        <p:cTn id="39"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10"/>
                                        </p:tgtEl>
                                        <p:attrNameLst>
                                          <p:attrName>ppt_x</p:attrName>
                                          <p:attrName>ppt_y</p:attrName>
                                        </p:attrNameLst>
                                      </p:cBhvr>
                                    </p:animMotion>
                                    <p:animEffect transition="in" filter="fade">
                                      <p:cBhvr>
                                        <p:cTn id="41" dur="1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2"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Scale>
                                      <p:cBhvr>
                                        <p:cTn id="46"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1000" decel="50000" fill="hold">
                                          <p:stCondLst>
                                            <p:cond delay="0"/>
                                          </p:stCondLst>
                                        </p:cTn>
                                        <p:tgtEl>
                                          <p:spTgt spid="11"/>
                                        </p:tgtEl>
                                        <p:attrNameLst>
                                          <p:attrName>ppt_x</p:attrName>
                                          <p:attrName>ppt_y</p:attrName>
                                        </p:attrNameLst>
                                      </p:cBhvr>
                                    </p:animMotion>
                                    <p:animEffect transition="in" filter="fade">
                                      <p:cBhvr>
                                        <p:cTn id="4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патриарх Кирилл.jpg"/>
          <p:cNvPicPr>
            <a:picLocks noChangeAspect="1"/>
          </p:cNvPicPr>
          <p:nvPr/>
        </p:nvPicPr>
        <p:blipFill>
          <a:blip r:embed="rId2"/>
          <a:stretch>
            <a:fillRect/>
          </a:stretch>
        </p:blipFill>
        <p:spPr>
          <a:xfrm>
            <a:off x="253076" y="265914"/>
            <a:ext cx="1950720" cy="2816352"/>
          </a:xfrm>
          <a:prstGeom prst="rect">
            <a:avLst/>
          </a:prstGeom>
        </p:spPr>
      </p:pic>
      <p:sp>
        <p:nvSpPr>
          <p:cNvPr id="10" name="Заголовок 1"/>
          <p:cNvSpPr>
            <a:spLocks noGrp="1"/>
          </p:cNvSpPr>
          <p:nvPr>
            <p:ph type="title"/>
          </p:nvPr>
        </p:nvSpPr>
        <p:spPr>
          <a:xfrm>
            <a:off x="9186529" y="233896"/>
            <a:ext cx="2700670" cy="916352"/>
          </a:xfrm>
        </p:spPr>
        <p:txBody>
          <a:bodyPr/>
          <a:lstStyle/>
          <a:p>
            <a:r>
              <a:rPr lang="de-DE" dirty="0" smtClean="0"/>
              <a:t>Hierarchie</a:t>
            </a:r>
            <a:endParaRPr lang="ru-RU" dirty="0"/>
          </a:p>
        </p:txBody>
      </p:sp>
      <p:sp>
        <p:nvSpPr>
          <p:cNvPr id="11" name="Скругленный прямоугольник 10"/>
          <p:cNvSpPr/>
          <p:nvPr/>
        </p:nvSpPr>
        <p:spPr>
          <a:xfrm>
            <a:off x="287077" y="3211033"/>
            <a:ext cx="1945760" cy="9250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sz="3300" dirty="0" smtClean="0"/>
              <a:t>Patriarch</a:t>
            </a:r>
            <a:endParaRPr lang="ru-RU" sz="3300" dirty="0"/>
          </a:p>
        </p:txBody>
      </p:sp>
      <p:sp>
        <p:nvSpPr>
          <p:cNvPr id="12" name="Скругленный прямоугольник 11"/>
          <p:cNvSpPr/>
          <p:nvPr/>
        </p:nvSpPr>
        <p:spPr>
          <a:xfrm>
            <a:off x="2342703" y="3926956"/>
            <a:ext cx="2356888" cy="9250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sz="3300" dirty="0" smtClean="0"/>
              <a:t>Metropolit</a:t>
            </a:r>
            <a:endParaRPr lang="ru-RU" sz="3300" dirty="0"/>
          </a:p>
        </p:txBody>
      </p:sp>
      <p:sp>
        <p:nvSpPr>
          <p:cNvPr id="13" name="Скругленный прямоугольник 12"/>
          <p:cNvSpPr/>
          <p:nvPr/>
        </p:nvSpPr>
        <p:spPr>
          <a:xfrm>
            <a:off x="4802368" y="4770472"/>
            <a:ext cx="2356888" cy="9250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sz="3300" dirty="0" smtClean="0"/>
              <a:t>Bischof</a:t>
            </a:r>
            <a:endParaRPr lang="ru-RU" sz="3300" dirty="0"/>
          </a:p>
        </p:txBody>
      </p:sp>
      <p:sp>
        <p:nvSpPr>
          <p:cNvPr id="14" name="Скругленный прямоугольник 13"/>
          <p:cNvSpPr/>
          <p:nvPr/>
        </p:nvSpPr>
        <p:spPr>
          <a:xfrm>
            <a:off x="7251399" y="1765002"/>
            <a:ext cx="2286005" cy="9250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sz="3300" dirty="0" smtClean="0"/>
              <a:t>Priester</a:t>
            </a:r>
            <a:endParaRPr lang="ru-RU" sz="3300" dirty="0"/>
          </a:p>
        </p:txBody>
      </p:sp>
      <p:sp>
        <p:nvSpPr>
          <p:cNvPr id="15" name="Скругленный прямоугольник 14"/>
          <p:cNvSpPr/>
          <p:nvPr/>
        </p:nvSpPr>
        <p:spPr>
          <a:xfrm>
            <a:off x="9707526" y="2679403"/>
            <a:ext cx="2147775" cy="9250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sz="3300" dirty="0" smtClean="0"/>
              <a:t>Diakon</a:t>
            </a:r>
            <a:endParaRPr lang="ru-RU" sz="3300" dirty="0"/>
          </a:p>
        </p:txBody>
      </p:sp>
      <p:pic>
        <p:nvPicPr>
          <p:cNvPr id="16" name="Рисунок 15" descr="митрополит.jpg"/>
          <p:cNvPicPr>
            <a:picLocks noChangeAspect="1"/>
          </p:cNvPicPr>
          <p:nvPr/>
        </p:nvPicPr>
        <p:blipFill>
          <a:blip r:embed="rId3"/>
          <a:stretch>
            <a:fillRect/>
          </a:stretch>
        </p:blipFill>
        <p:spPr>
          <a:xfrm>
            <a:off x="2352391" y="988836"/>
            <a:ext cx="2383876" cy="2815200"/>
          </a:xfrm>
          <a:prstGeom prst="rect">
            <a:avLst/>
          </a:prstGeom>
        </p:spPr>
      </p:pic>
      <p:pic>
        <p:nvPicPr>
          <p:cNvPr id="17" name="Рисунок 16" descr="архиерей.jpg"/>
          <p:cNvPicPr>
            <a:picLocks noChangeAspect="1"/>
          </p:cNvPicPr>
          <p:nvPr/>
        </p:nvPicPr>
        <p:blipFill>
          <a:blip r:embed="rId4"/>
          <a:stretch>
            <a:fillRect/>
          </a:stretch>
        </p:blipFill>
        <p:spPr>
          <a:xfrm>
            <a:off x="4863867" y="1796902"/>
            <a:ext cx="2216221" cy="2815200"/>
          </a:xfrm>
          <a:prstGeom prst="rect">
            <a:avLst/>
          </a:prstGeom>
        </p:spPr>
      </p:pic>
      <p:pic>
        <p:nvPicPr>
          <p:cNvPr id="18" name="Рисунок 17" descr="свящ.jpg"/>
          <p:cNvPicPr>
            <a:picLocks noChangeAspect="1"/>
          </p:cNvPicPr>
          <p:nvPr/>
        </p:nvPicPr>
        <p:blipFill>
          <a:blip r:embed="rId5"/>
          <a:stretch>
            <a:fillRect/>
          </a:stretch>
        </p:blipFill>
        <p:spPr>
          <a:xfrm>
            <a:off x="7273999" y="2856836"/>
            <a:ext cx="2255314" cy="2815200"/>
          </a:xfrm>
          <a:prstGeom prst="rect">
            <a:avLst/>
          </a:prstGeom>
        </p:spPr>
      </p:pic>
      <p:pic>
        <p:nvPicPr>
          <p:cNvPr id="19" name="Рисунок 18" descr="диакон.jpg"/>
          <p:cNvPicPr>
            <a:picLocks noChangeAspect="1"/>
          </p:cNvPicPr>
          <p:nvPr/>
        </p:nvPicPr>
        <p:blipFill>
          <a:blip r:embed="rId6"/>
          <a:stretch>
            <a:fillRect/>
          </a:stretch>
        </p:blipFill>
        <p:spPr>
          <a:xfrm>
            <a:off x="9669160" y="3763929"/>
            <a:ext cx="2269108" cy="2815200"/>
          </a:xfrm>
          <a:prstGeom prst="rect">
            <a:avLst/>
          </a:prstGeom>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патриарх Кирилл.jpg"/>
          <p:cNvPicPr>
            <a:picLocks noChangeAspect="1"/>
          </p:cNvPicPr>
          <p:nvPr/>
        </p:nvPicPr>
        <p:blipFill>
          <a:blip r:embed="rId2"/>
          <a:stretch>
            <a:fillRect/>
          </a:stretch>
        </p:blipFill>
        <p:spPr>
          <a:xfrm>
            <a:off x="295916" y="255276"/>
            <a:ext cx="4392816" cy="6342128"/>
          </a:xfrm>
          <a:prstGeom prst="rect">
            <a:avLst/>
          </a:prstGeom>
          <a:ln>
            <a:noFill/>
          </a:ln>
          <a:effectLst>
            <a:softEdge rad="112500"/>
          </a:effectLst>
        </p:spPr>
      </p:pic>
      <p:pic>
        <p:nvPicPr>
          <p:cNvPr id="4" name="Рисунок 3" descr="патр..jpg"/>
          <p:cNvPicPr>
            <a:picLocks noChangeAspect="1"/>
          </p:cNvPicPr>
          <p:nvPr/>
        </p:nvPicPr>
        <p:blipFill>
          <a:blip r:embed="rId3"/>
          <a:stretch>
            <a:fillRect/>
          </a:stretch>
        </p:blipFill>
        <p:spPr>
          <a:xfrm>
            <a:off x="4699593" y="243808"/>
            <a:ext cx="7145079" cy="6336652"/>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праведливость">
  <a:themeElements>
    <a:clrScheme name="Справедливость">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Справедливость">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праведливость">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1845</TotalTime>
  <Words>707</Words>
  <Application>Microsoft Office PowerPoint</Application>
  <PresentationFormat>Произвольный</PresentationFormat>
  <Paragraphs>153</Paragraphs>
  <Slides>36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36</vt:i4>
      </vt:variant>
    </vt:vector>
  </HeadingPairs>
  <TitlesOfParts>
    <vt:vector size="37" baseType="lpstr">
      <vt:lpstr>Справедливость</vt:lpstr>
      <vt:lpstr>Слайд 1</vt:lpstr>
      <vt:lpstr>Слайд 2</vt:lpstr>
      <vt:lpstr>Orthodoxie   (Historische Chronologie)</vt:lpstr>
      <vt:lpstr>Orthodoxie in Deutschland</vt:lpstr>
      <vt:lpstr>Orthodoxe Glaube (Das Glaubensbekenntnis)</vt:lpstr>
      <vt:lpstr>Orthodoxe Glaube  (Theologische Unterschiede)</vt:lpstr>
      <vt:lpstr>Слайд 7</vt:lpstr>
      <vt:lpstr>Hierarchie</vt:lpstr>
      <vt:lpstr>Слайд 9</vt:lpstr>
      <vt:lpstr>Слайд 10</vt:lpstr>
      <vt:lpstr>Слайд 11</vt:lpstr>
      <vt:lpstr>Слайд 12</vt:lpstr>
      <vt:lpstr>Слайд 13</vt:lpstr>
      <vt:lpstr> Aufgaben</vt:lpstr>
      <vt:lpstr>Abend - Gottesdienst</vt:lpstr>
      <vt:lpstr>Слайд 16</vt:lpstr>
      <vt:lpstr>Слайд 17</vt:lpstr>
      <vt:lpstr>Слайд 18</vt:lpstr>
      <vt:lpstr>Die Eucharistie</vt:lpstr>
      <vt:lpstr>Слайд 20</vt:lpstr>
      <vt:lpstr>Слайд 21</vt:lpstr>
      <vt:lpstr>Aufführungen </vt:lpstr>
      <vt:lpstr>Слайд 23</vt:lpstr>
      <vt:lpstr>Dr. Geis Wladimir </vt:lpstr>
      <vt:lpstr>Слайд 25</vt:lpstr>
      <vt:lpstr>Aktivitäten</vt:lpstr>
      <vt:lpstr>Слайд 27</vt:lpstr>
      <vt:lpstr>Слайд 28</vt:lpstr>
      <vt:lpstr>Слайд 29</vt:lpstr>
      <vt:lpstr>Слайд 30</vt:lpstr>
      <vt:lpstr>Слайд 31</vt:lpstr>
      <vt:lpstr>Слайд 32</vt:lpstr>
      <vt:lpstr>Слайд 33</vt:lpstr>
      <vt:lpstr>Слайд 34</vt:lpstr>
      <vt:lpstr>Zukunftspläne </vt:lpstr>
      <vt:lpstr>Слайд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Vadim Sadovoi</cp:lastModifiedBy>
  <cp:revision>21</cp:revision>
  <dcterms:created xsi:type="dcterms:W3CDTF">2014-08-26T23:52:37Z</dcterms:created>
  <dcterms:modified xsi:type="dcterms:W3CDTF">2018-12-10T00:11:15Z</dcterms:modified>
</cp:coreProperties>
</file>